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4.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70" r:id="rId2"/>
    <p:sldMasterId id="2147483683" r:id="rId3"/>
    <p:sldMasterId id="2147483695" r:id="rId4"/>
    <p:sldMasterId id="2147483715" r:id="rId5"/>
  </p:sldMasterIdLst>
  <p:notesMasterIdLst>
    <p:notesMasterId r:id="rId21"/>
  </p:notesMasterIdLst>
  <p:sldIdLst>
    <p:sldId id="300" r:id="rId6"/>
    <p:sldId id="358" r:id="rId7"/>
    <p:sldId id="376" r:id="rId8"/>
    <p:sldId id="385" r:id="rId9"/>
    <p:sldId id="391" r:id="rId10"/>
    <p:sldId id="307" r:id="rId11"/>
    <p:sldId id="327" r:id="rId12"/>
    <p:sldId id="356" r:id="rId13"/>
    <p:sldId id="384" r:id="rId14"/>
    <p:sldId id="390" r:id="rId15"/>
    <p:sldId id="388" r:id="rId16"/>
    <p:sldId id="377" r:id="rId17"/>
    <p:sldId id="357" r:id="rId18"/>
    <p:sldId id="367" r:id="rId19"/>
    <p:sldId id="30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38EDA"/>
    <a:srgbClr val="595959"/>
    <a:srgbClr val="99D7CF"/>
    <a:srgbClr val="F9423A"/>
    <a:srgbClr val="29BEC4"/>
    <a:srgbClr val="0DB282"/>
    <a:srgbClr val="FA5D56"/>
    <a:srgbClr val="302A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294" autoAdjust="0"/>
    <p:restoredTop sz="88547" autoAdjust="0"/>
  </p:normalViewPr>
  <p:slideViewPr>
    <p:cSldViewPr snapToGrid="0">
      <p:cViewPr varScale="1">
        <p:scale>
          <a:sx n="88" d="100"/>
          <a:sy n="88" d="100"/>
        </p:scale>
        <p:origin x="1368" y="184"/>
      </p:cViewPr>
      <p:guideLst/>
    </p:cSldViewPr>
  </p:slideViewPr>
  <p:notesTextViewPr>
    <p:cViewPr>
      <p:scale>
        <a:sx n="1" d="1"/>
        <a:sy n="1" d="1"/>
      </p:scale>
      <p:origin x="0" y="0"/>
    </p:cViewPr>
  </p:notesTextViewPr>
  <p:sorterViewPr>
    <p:cViewPr>
      <p:scale>
        <a:sx n="100" d="100"/>
        <a:sy n="100" d="100"/>
      </p:scale>
      <p:origin x="0" y="-103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media/image1.png>
</file>

<file path=ppt/media/image10.jpeg>
</file>

<file path=ppt/media/image11.png>
</file>

<file path=ppt/media/image12.png>
</file>

<file path=ppt/media/image13.png>
</file>

<file path=ppt/media/image14.jp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FE7AFA-B288-4772-BBF4-2A3B98CDEDAE}" type="datetimeFigureOut">
              <a:rPr lang="en-US" smtClean="0"/>
              <a:t>3/27/19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264CA3-069F-4AC6-9557-3FDE03BFC94C}" type="slidenum">
              <a:rPr lang="en-US" smtClean="0"/>
              <a:t>‹#›</a:t>
            </a:fld>
            <a:endParaRPr lang="en-US"/>
          </a:p>
        </p:txBody>
      </p:sp>
    </p:spTree>
    <p:extLst>
      <p:ext uri="{BB962C8B-B14F-4D97-AF65-F5344CB8AC3E}">
        <p14:creationId xmlns:p14="http://schemas.microsoft.com/office/powerpoint/2010/main" val="4001854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PASS is a global, not-for-profit association where data professionals Connect, Share and Learn.</a:t>
            </a:r>
          </a:p>
          <a:p>
            <a:r>
              <a:rPr lang="en-US" dirty="0"/>
              <a:t>Joining PASS is free, and gives you access to hundreds of hours of free online content, live virtual and in-person events, the ability to join Local Groups in your area, and an annual conference, PASS Summit.</a:t>
            </a:r>
          </a:p>
          <a:p>
            <a:r>
              <a:rPr lang="en-US" dirty="0"/>
              <a:t>PASS is a great way to connect with like-minded professionals, increase your technical expertise, and grow your career.</a:t>
            </a:r>
          </a:p>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7</a:t>
            </a:fld>
            <a:endParaRPr lang="en-CA"/>
          </a:p>
        </p:txBody>
      </p:sp>
    </p:spTree>
    <p:extLst>
      <p:ext uri="{BB962C8B-B14F-4D97-AF65-F5344CB8AC3E}">
        <p14:creationId xmlns:p14="http://schemas.microsoft.com/office/powerpoint/2010/main" val="2689702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8</a:t>
            </a:fld>
            <a:endParaRPr lang="en-US"/>
          </a:p>
        </p:txBody>
      </p:sp>
    </p:spTree>
    <p:extLst>
      <p:ext uri="{BB962C8B-B14F-4D97-AF65-F5344CB8AC3E}">
        <p14:creationId xmlns:p14="http://schemas.microsoft.com/office/powerpoint/2010/main" val="4213981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13</a:t>
            </a:fld>
            <a:endParaRPr lang="en-CA"/>
          </a:p>
        </p:txBody>
      </p:sp>
    </p:spTree>
    <p:extLst>
      <p:ext uri="{BB962C8B-B14F-4D97-AF65-F5344CB8AC3E}">
        <p14:creationId xmlns:p14="http://schemas.microsoft.com/office/powerpoint/2010/main" val="25261447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jpeg"/><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8.jpeg"/><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2248355098"/>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6_Placeholder">
    <p:spTree>
      <p:nvGrpSpPr>
        <p:cNvPr id="1" name=""/>
        <p:cNvGrpSpPr/>
        <p:nvPr/>
      </p:nvGrpSpPr>
      <p:grpSpPr>
        <a:xfrm>
          <a:off x="0" y="0"/>
          <a:ext cx="0" cy="0"/>
          <a:chOff x="0" y="0"/>
          <a:chExt cx="0" cy="0"/>
        </a:xfrm>
      </p:grpSpPr>
      <p:sp>
        <p:nvSpPr>
          <p:cNvPr id="6" name="Picture Placeholder 2"/>
          <p:cNvSpPr>
            <a:spLocks noGrp="1"/>
          </p:cNvSpPr>
          <p:nvPr>
            <p:ph type="pic" sz="quarter" idx="28"/>
          </p:nvPr>
        </p:nvSpPr>
        <p:spPr>
          <a:xfrm>
            <a:off x="0" y="0"/>
            <a:ext cx="4855011" cy="6858000"/>
          </a:xfrm>
          <a:prstGeom prst="rect">
            <a:avLst/>
          </a:prstGeom>
          <a:solidFill>
            <a:schemeClr val="bg1">
              <a:lumMod val="95000"/>
            </a:schemeClr>
          </a:solidFill>
        </p:spPr>
        <p:txBody>
          <a:bodyPr>
            <a:normAutofit/>
          </a:bodyPr>
          <a:lstStyle>
            <a:lvl1pPr>
              <a:defRPr sz="1401"/>
            </a:lvl1pPr>
          </a:lstStyle>
          <a:p>
            <a:r>
              <a:rPr lang="en-US"/>
              <a:t>Drag picture to placeholder or click icon to add</a:t>
            </a:r>
          </a:p>
        </p:txBody>
      </p:sp>
      <p:sp>
        <p:nvSpPr>
          <p:cNvPr id="2" name="Title 1"/>
          <p:cNvSpPr>
            <a:spLocks noGrp="1"/>
          </p:cNvSpPr>
          <p:nvPr>
            <p:ph type="title"/>
          </p:nvPr>
        </p:nvSpPr>
        <p:spPr>
          <a:xfrm>
            <a:off x="5296828" y="589071"/>
            <a:ext cx="6255483" cy="685800"/>
          </a:xfrm>
        </p:spPr>
        <p:txBody>
          <a:bodyPr/>
          <a:lstStyle>
            <a:lvl1pPr algn="l">
              <a:defRPr/>
            </a:lvl1pPr>
          </a:lstStyle>
          <a:p>
            <a:r>
              <a:rPr lang="en-US"/>
              <a:t>Click to edit Master title style</a:t>
            </a:r>
            <a:endParaRPr lang="en-US" dirty="0"/>
          </a:p>
        </p:txBody>
      </p:sp>
    </p:spTree>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9512" y="299140"/>
            <a:ext cx="10972800" cy="685800"/>
          </a:xfrm>
          <a:prstGeom prst="rect">
            <a:avLst/>
          </a:prstGeom>
        </p:spPr>
        <p:txBody>
          <a:bodyPr/>
          <a:lstStyle/>
          <a:p>
            <a:r>
              <a:rPr lang="en-US" dirty="0"/>
              <a:t>Title Styling</a:t>
            </a:r>
          </a:p>
        </p:txBody>
      </p:sp>
    </p:spTree>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Section Break</a:t>
            </a:r>
            <a:endParaRPr lang="en-US" dirty="0"/>
          </a:p>
        </p:txBody>
      </p:sp>
    </p:spTree>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3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768347" y="5323519"/>
            <a:ext cx="9808356" cy="604977"/>
          </a:xfrm>
          <a:prstGeom prst="rect">
            <a:avLst/>
          </a:prstGeom>
        </p:spPr>
        <p:txBody>
          <a:bodyPr vert="horz" lIns="91440" tIns="45720" rIns="91440" bIns="45720" rtlCol="0" anchor="t">
            <a:normAutofit/>
          </a:bodyPr>
          <a:lstStyle>
            <a:lvl1pPr algn="l">
              <a:defRPr lang="en-US" sz="2000" dirty="0">
                <a:solidFill>
                  <a:schemeClr val="bg1"/>
                </a:solidFill>
                <a:latin typeface="+mn-lt"/>
                <a:cs typeface="Segoe UI Light"/>
              </a:defRPr>
            </a:lvl1pPr>
          </a:lstStyle>
          <a:p>
            <a:pPr lvl="0"/>
            <a:r>
              <a:rPr lang="en-CA" dirty="0"/>
              <a:t>SUBTITLE</a:t>
            </a:r>
            <a:endParaRPr lang="en-US" dirty="0"/>
          </a:p>
        </p:txBody>
      </p:sp>
    </p:spTree>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4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Tree>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5"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7" name="Content Placeholder 6"/>
          <p:cNvSpPr>
            <a:spLocks noGrp="1"/>
          </p:cNvSpPr>
          <p:nvPr>
            <p:ph sz="quarter" idx="12"/>
          </p:nvPr>
        </p:nvSpPr>
        <p:spPr>
          <a:xfrm>
            <a:off x="6182786"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0129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5853183-E962-45DB-AED7-29BF3FE93141}"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853183-E962-45DB-AED7-29BF3FE93141}"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746407016"/>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853183-E962-45DB-AED7-29BF3FE93141}" type="datetimeFigureOut">
              <a:rPr lang="en-US" smtClean="0"/>
              <a:t>3/27/19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5853183-E962-45DB-AED7-29BF3FE93141}" type="datetimeFigureOut">
              <a:rPr lang="en-US" smtClean="0"/>
              <a:t>3/27/19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5853183-E962-45DB-AED7-29BF3FE93141}" type="datetimeFigureOut">
              <a:rPr lang="en-US" smtClean="0"/>
              <a:t>3/27/19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853183-E962-45DB-AED7-29BF3FE93141}" type="datetimeFigureOut">
              <a:rPr lang="en-US" smtClean="0"/>
              <a:t>3/27/19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3/27/19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3/27/19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390425185"/>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1087659210"/>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5727282"/>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6188999"/>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017983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0" name="Text Placeholder 30">
            <a:extLst>
              <a:ext uri="{FF2B5EF4-FFF2-40B4-BE49-F238E27FC236}">
                <a16:creationId xmlns:a16="http://schemas.microsoft.com/office/drawing/2014/main" id="{A54071DA-E3FA-6342-B848-2C11DB0C8002}"/>
              </a:ext>
            </a:extLst>
          </p:cNvPr>
          <p:cNvSpPr>
            <a:spLocks noGrp="1"/>
          </p:cNvSpPr>
          <p:nvPr>
            <p:ph type="body" sz="quarter" idx="12" hasCustomPrompt="1"/>
          </p:nvPr>
        </p:nvSpPr>
        <p:spPr>
          <a:xfrm>
            <a:off x="421712" y="4039823"/>
            <a:ext cx="11284513"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
        <p:nvSpPr>
          <p:cNvPr id="22" name="Title 1">
            <a:extLst>
              <a:ext uri="{FF2B5EF4-FFF2-40B4-BE49-F238E27FC236}">
                <a16:creationId xmlns:a16="http://schemas.microsoft.com/office/drawing/2014/main" id="{4EB5AFEE-B8B1-A84E-BA69-451E8ACEF3D9}"/>
              </a:ext>
            </a:extLst>
          </p:cNvPr>
          <p:cNvSpPr>
            <a:spLocks noGrp="1"/>
          </p:cNvSpPr>
          <p:nvPr>
            <p:ph type="title" hasCustomPrompt="1"/>
          </p:nvPr>
        </p:nvSpPr>
        <p:spPr>
          <a:xfrm>
            <a:off x="421712" y="3074534"/>
            <a:ext cx="11284513" cy="818705"/>
          </a:xfrm>
          <a:prstGeom prst="rect">
            <a:avLst/>
          </a:prstGeom>
        </p:spPr>
        <p:txBody>
          <a:bodyPr/>
          <a:lstStyle>
            <a:lvl1pPr>
              <a:defRPr sz="6400" b="0" i="0">
                <a:latin typeface="Segoe UI" panose="020B0502040204020203" pitchFamily="34" charset="0"/>
                <a:cs typeface="Segoe UI" panose="020B0502040204020203" pitchFamily="34" charset="0"/>
              </a:defRPr>
            </a:lvl1pPr>
          </a:lstStyle>
          <a:p>
            <a:r>
              <a:rPr lang="en-US" dirty="0"/>
              <a:t>Slide Title Here</a:t>
            </a:r>
          </a:p>
        </p:txBody>
      </p:sp>
      <p:sp>
        <p:nvSpPr>
          <p:cNvPr id="7" name="Text Placeholder 30">
            <a:extLst>
              <a:ext uri="{FF2B5EF4-FFF2-40B4-BE49-F238E27FC236}">
                <a16:creationId xmlns:a16="http://schemas.microsoft.com/office/drawing/2014/main" id="{4577CA92-B9B7-8D41-98E7-AF31CD2E5628}"/>
              </a:ext>
            </a:extLst>
          </p:cNvPr>
          <p:cNvSpPr>
            <a:spLocks noGrp="1"/>
          </p:cNvSpPr>
          <p:nvPr>
            <p:ph type="body" sz="quarter" idx="22" hasCustomPrompt="1"/>
          </p:nvPr>
        </p:nvSpPr>
        <p:spPr>
          <a:xfrm>
            <a:off x="421712" y="5687650"/>
            <a:ext cx="11284513"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pic>
        <p:nvPicPr>
          <p:cNvPr id="8" name="Picture 7">
            <a:extLst>
              <a:ext uri="{FF2B5EF4-FFF2-40B4-BE49-F238E27FC236}">
                <a16:creationId xmlns:a16="http://schemas.microsoft.com/office/drawing/2014/main" id="{A0EB01F2-AFA3-214C-AF6F-445393506D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94418" y="-268149"/>
            <a:ext cx="2564693" cy="2564693"/>
          </a:xfrm>
          <a:prstGeom prst="rect">
            <a:avLst/>
          </a:prstGeom>
        </p:spPr>
      </p:pic>
    </p:spTree>
    <p:extLst>
      <p:ext uri="{BB962C8B-B14F-4D97-AF65-F5344CB8AC3E}">
        <p14:creationId xmlns:p14="http://schemas.microsoft.com/office/powerpoint/2010/main" val="40676466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EFCDE6-335C-1A4C-B3B4-976CC283F64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94418" y="-268149"/>
            <a:ext cx="2564693" cy="2564693"/>
          </a:xfrm>
          <a:prstGeom prst="rect">
            <a:avLst/>
          </a:prstGeom>
        </p:spPr>
      </p:pic>
      <p:pic>
        <p:nvPicPr>
          <p:cNvPr id="6" name="Picture 5">
            <a:extLst>
              <a:ext uri="{FF2B5EF4-FFF2-40B4-BE49-F238E27FC236}">
                <a16:creationId xmlns:a16="http://schemas.microsoft.com/office/drawing/2014/main" id="{AFBA2C6E-5CF7-2341-B50C-B9DCBAC55525}"/>
              </a:ext>
            </a:extLst>
          </p:cNvPr>
          <p:cNvPicPr>
            <a:picLocks noChangeAspect="1"/>
          </p:cNvPicPr>
          <p:nvPr userDrawn="1"/>
        </p:nvPicPr>
        <p:blipFill rotWithShape="1">
          <a:blip r:embed="rId3">
            <a:alphaModFix/>
          </a:blip>
          <a:srcRect r="22406"/>
          <a:stretch/>
        </p:blipFill>
        <p:spPr>
          <a:xfrm>
            <a:off x="8478857" y="1036310"/>
            <a:ext cx="3713144" cy="4785380"/>
          </a:xfrm>
          <a:prstGeom prst="rect">
            <a:avLst/>
          </a:prstGeom>
        </p:spPr>
      </p:pic>
      <p:sp>
        <p:nvSpPr>
          <p:cNvPr id="7" name="Text Placeholder 30">
            <a:extLst>
              <a:ext uri="{FF2B5EF4-FFF2-40B4-BE49-F238E27FC236}">
                <a16:creationId xmlns:a16="http://schemas.microsoft.com/office/drawing/2014/main" id="{DF904121-73BA-924C-8108-7ECE26762E86}"/>
              </a:ext>
            </a:extLst>
          </p:cNvPr>
          <p:cNvSpPr>
            <a:spLocks noGrp="1"/>
          </p:cNvSpPr>
          <p:nvPr>
            <p:ph type="body" sz="quarter" idx="12" hasCustomPrompt="1"/>
          </p:nvPr>
        </p:nvSpPr>
        <p:spPr>
          <a:xfrm>
            <a:off x="421712" y="4039823"/>
            <a:ext cx="7855515"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
        <p:nvSpPr>
          <p:cNvPr id="8" name="Title 1">
            <a:extLst>
              <a:ext uri="{FF2B5EF4-FFF2-40B4-BE49-F238E27FC236}">
                <a16:creationId xmlns:a16="http://schemas.microsoft.com/office/drawing/2014/main" id="{426E2917-6ECB-BC4E-AEA3-6CA4AC9897C0}"/>
              </a:ext>
            </a:extLst>
          </p:cNvPr>
          <p:cNvSpPr>
            <a:spLocks noGrp="1"/>
          </p:cNvSpPr>
          <p:nvPr>
            <p:ph type="title" hasCustomPrompt="1"/>
          </p:nvPr>
        </p:nvSpPr>
        <p:spPr>
          <a:xfrm>
            <a:off x="421712" y="3074534"/>
            <a:ext cx="7855515" cy="818705"/>
          </a:xfrm>
          <a:prstGeom prst="rect">
            <a:avLst/>
          </a:prstGeom>
        </p:spPr>
        <p:txBody>
          <a:bodyPr/>
          <a:lstStyle>
            <a:lvl1pPr>
              <a:defRPr sz="6400"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5562D78F-40CC-AD41-BD0E-33C79FC561E5}"/>
              </a:ext>
            </a:extLst>
          </p:cNvPr>
          <p:cNvSpPr>
            <a:spLocks noGrp="1"/>
          </p:cNvSpPr>
          <p:nvPr>
            <p:ph type="body" sz="quarter" idx="22" hasCustomPrompt="1"/>
          </p:nvPr>
        </p:nvSpPr>
        <p:spPr>
          <a:xfrm>
            <a:off x="421712" y="5687650"/>
            <a:ext cx="7855515"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Tree>
    <p:extLst>
      <p:ext uri="{BB962C8B-B14F-4D97-AF65-F5344CB8AC3E}">
        <p14:creationId xmlns:p14="http://schemas.microsoft.com/office/powerpoint/2010/main" val="178961416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ransition Slide Light">
    <p:spTree>
      <p:nvGrpSpPr>
        <p:cNvPr id="1" name=""/>
        <p:cNvGrpSpPr/>
        <p:nvPr/>
      </p:nvGrpSpPr>
      <p:grpSpPr>
        <a:xfrm>
          <a:off x="0" y="0"/>
          <a:ext cx="0" cy="0"/>
          <a:chOff x="0" y="0"/>
          <a:chExt cx="0" cy="0"/>
        </a:xfrm>
      </p:grpSpPr>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tx1"/>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pic>
        <p:nvPicPr>
          <p:cNvPr id="6" name="Picture 5">
            <a:extLst>
              <a:ext uri="{FF2B5EF4-FFF2-40B4-BE49-F238E27FC236}">
                <a16:creationId xmlns:a16="http://schemas.microsoft.com/office/drawing/2014/main" id="{34E37F9D-42BE-2243-91DC-E81C2E3D8DC6}"/>
              </a:ext>
            </a:extLst>
          </p:cNvPr>
          <p:cNvPicPr>
            <a:picLocks noChangeAspect="1"/>
          </p:cNvPicPr>
          <p:nvPr userDrawn="1"/>
        </p:nvPicPr>
        <p:blipFill rotWithShape="1">
          <a:blip r:embed="rId2">
            <a:alphaModFix/>
          </a:blip>
          <a:srcRect l="10860" t="13663"/>
          <a:stretch/>
        </p:blipFill>
        <p:spPr>
          <a:xfrm>
            <a:off x="0" y="1"/>
            <a:ext cx="2901597" cy="2810359"/>
          </a:xfrm>
          <a:prstGeom prst="rect">
            <a:avLst/>
          </a:prstGeom>
        </p:spPr>
      </p:pic>
    </p:spTree>
    <p:extLst>
      <p:ext uri="{BB962C8B-B14F-4D97-AF65-F5344CB8AC3E}">
        <p14:creationId xmlns:p14="http://schemas.microsoft.com/office/powerpoint/2010/main" val="51875353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EC93AC-62EB-984B-9089-4D23EF0A4B4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905003" y="1"/>
            <a:ext cx="10286997" cy="6857999"/>
          </a:xfrm>
          <a:prstGeom prst="rect">
            <a:avLst/>
          </a:prstGeom>
          <a:solidFill>
            <a:schemeClr val="tx1"/>
          </a:solidFill>
        </p:spPr>
      </p:pic>
      <p:sp>
        <p:nvSpPr>
          <p:cNvPr id="6" name="Rectangle 5">
            <a:extLst>
              <a:ext uri="{FF2B5EF4-FFF2-40B4-BE49-F238E27FC236}">
                <a16:creationId xmlns:a16="http://schemas.microsoft.com/office/drawing/2014/main" id="{020BF015-2B33-4C4C-9674-4DA7C7D9867B}"/>
              </a:ext>
            </a:extLst>
          </p:cNvPr>
          <p:cNvSpPr/>
          <p:nvPr userDrawn="1"/>
        </p:nvSpPr>
        <p:spPr>
          <a:xfrm rot="16200000">
            <a:off x="1366885" y="-1366881"/>
            <a:ext cx="6858000" cy="9591756"/>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pic>
        <p:nvPicPr>
          <p:cNvPr id="7" name="Picture 6">
            <a:extLst>
              <a:ext uri="{FF2B5EF4-FFF2-40B4-BE49-F238E27FC236}">
                <a16:creationId xmlns:a16="http://schemas.microsoft.com/office/drawing/2014/main" id="{8CDAEB1D-2397-544C-801F-DD240555C31B}"/>
              </a:ext>
            </a:extLst>
          </p:cNvPr>
          <p:cNvPicPr>
            <a:picLocks noChangeAspect="1"/>
          </p:cNvPicPr>
          <p:nvPr userDrawn="1"/>
        </p:nvPicPr>
        <p:blipFill rotWithShape="1">
          <a:blip r:embed="rId3">
            <a:alphaModFix amt="84000"/>
          </a:blip>
          <a:srcRect l="10860" t="13663"/>
          <a:stretch/>
        </p:blipFill>
        <p:spPr>
          <a:xfrm>
            <a:off x="0" y="1"/>
            <a:ext cx="2901597" cy="281035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211585845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2">
    <p:bg>
      <p:bgPr>
        <a:solidFill>
          <a:schemeClr val="tx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842638C-88EF-C245-975E-12E358BCAF9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071865" y="1"/>
            <a:ext cx="10275607" cy="6858000"/>
          </a:xfrm>
          <a:prstGeom prst="rect">
            <a:avLst/>
          </a:prstGeom>
        </p:spPr>
      </p:pic>
      <p:sp>
        <p:nvSpPr>
          <p:cNvPr id="9" name="Rectangle 8">
            <a:extLst>
              <a:ext uri="{FF2B5EF4-FFF2-40B4-BE49-F238E27FC236}">
                <a16:creationId xmlns:a16="http://schemas.microsoft.com/office/drawing/2014/main" id="{D6B06C54-4FFA-604A-BCB3-BAD28BAAB2C2}"/>
              </a:ext>
            </a:extLst>
          </p:cNvPr>
          <p:cNvSpPr/>
          <p:nvPr userDrawn="1"/>
        </p:nvSpPr>
        <p:spPr>
          <a:xfrm rot="16200000">
            <a:off x="1768645" y="-1768644"/>
            <a:ext cx="6858000" cy="10395287"/>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pic>
        <p:nvPicPr>
          <p:cNvPr id="10" name="Picture 9">
            <a:extLst>
              <a:ext uri="{FF2B5EF4-FFF2-40B4-BE49-F238E27FC236}">
                <a16:creationId xmlns:a16="http://schemas.microsoft.com/office/drawing/2014/main" id="{46F805D8-4740-C742-B537-5C1A8CD23CE1}"/>
              </a:ext>
            </a:extLst>
          </p:cNvPr>
          <p:cNvPicPr>
            <a:picLocks noChangeAspect="1"/>
          </p:cNvPicPr>
          <p:nvPr userDrawn="1"/>
        </p:nvPicPr>
        <p:blipFill rotWithShape="1">
          <a:blip r:embed="rId3">
            <a:alphaModFix amt="84000"/>
          </a:blip>
          <a:srcRect l="10860" t="13663"/>
          <a:stretch/>
        </p:blipFill>
        <p:spPr>
          <a:xfrm>
            <a:off x="0" y="1"/>
            <a:ext cx="2901597" cy="281035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391672334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ne up w/ imag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77AEE4-6E1E-AF4A-9C43-311BF7EC6FD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7588" r="21522"/>
          <a:stretch/>
        </p:blipFill>
        <p:spPr>
          <a:xfrm>
            <a:off x="4" y="2"/>
            <a:ext cx="5236141" cy="6857997"/>
          </a:xfrm>
          <a:prstGeom prst="rect">
            <a:avLst/>
          </a:prstGeom>
        </p:spPr>
      </p:pic>
      <p:sp>
        <p:nvSpPr>
          <p:cNvPr id="4" name="Rectangle 3">
            <a:extLst>
              <a:ext uri="{FF2B5EF4-FFF2-40B4-BE49-F238E27FC236}">
                <a16:creationId xmlns:a16="http://schemas.microsoft.com/office/drawing/2014/main" id="{D3B90537-D386-8743-A519-F30EDECA12DC}"/>
              </a:ext>
            </a:extLst>
          </p:cNvPr>
          <p:cNvSpPr/>
          <p:nvPr userDrawn="1"/>
        </p:nvSpPr>
        <p:spPr>
          <a:xfrm rot="16200000">
            <a:off x="-1533937" y="1533939"/>
            <a:ext cx="6858000" cy="3790117"/>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4" name="Title 1">
            <a:extLst>
              <a:ext uri="{FF2B5EF4-FFF2-40B4-BE49-F238E27FC236}">
                <a16:creationId xmlns:a16="http://schemas.microsoft.com/office/drawing/2014/main" id="{0CBFBBC0-2483-944C-9427-5A556CAF8B51}"/>
              </a:ext>
            </a:extLst>
          </p:cNvPr>
          <p:cNvSpPr>
            <a:spLocks noGrp="1"/>
          </p:cNvSpPr>
          <p:nvPr>
            <p:ph type="title" hasCustomPrompt="1"/>
          </p:nvPr>
        </p:nvSpPr>
        <p:spPr>
          <a:xfrm>
            <a:off x="5717413" y="583915"/>
            <a:ext cx="5495587" cy="1487647"/>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6" name="Text Placeholder 30">
            <a:extLst>
              <a:ext uri="{FF2B5EF4-FFF2-40B4-BE49-F238E27FC236}">
                <a16:creationId xmlns:a16="http://schemas.microsoft.com/office/drawing/2014/main" id="{C2F84442-F6F0-1F40-AEFD-24D1CB01344B}"/>
              </a:ext>
            </a:extLst>
          </p:cNvPr>
          <p:cNvSpPr>
            <a:spLocks noGrp="1"/>
          </p:cNvSpPr>
          <p:nvPr>
            <p:ph type="body" sz="quarter" idx="10" hasCustomPrompt="1"/>
          </p:nvPr>
        </p:nvSpPr>
        <p:spPr>
          <a:xfrm>
            <a:off x="5717413" y="2784351"/>
            <a:ext cx="5495588"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8" name="Text Placeholder 30">
            <a:extLst>
              <a:ext uri="{FF2B5EF4-FFF2-40B4-BE49-F238E27FC236}">
                <a16:creationId xmlns:a16="http://schemas.microsoft.com/office/drawing/2014/main" id="{3DBF6F9A-1814-6A46-A092-259CB287F144}"/>
              </a:ext>
            </a:extLst>
          </p:cNvPr>
          <p:cNvSpPr>
            <a:spLocks noGrp="1"/>
          </p:cNvSpPr>
          <p:nvPr>
            <p:ph type="body" sz="quarter" idx="22" hasCustomPrompt="1"/>
          </p:nvPr>
        </p:nvSpPr>
        <p:spPr>
          <a:xfrm>
            <a:off x="5717413" y="3436268"/>
            <a:ext cx="5495588" cy="2697833"/>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endParaRPr lang="en-US" dirty="0"/>
          </a:p>
        </p:txBody>
      </p:sp>
    </p:spTree>
    <p:extLst>
      <p:ext uri="{BB962C8B-B14F-4D97-AF65-F5344CB8AC3E}">
        <p14:creationId xmlns:p14="http://schemas.microsoft.com/office/powerpoint/2010/main" val="39174968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Quisque</a:t>
            </a:r>
            <a:r>
              <a:rPr lang="en-US" dirty="0"/>
              <a:t> convallis in </a:t>
            </a:r>
            <a:r>
              <a:rPr lang="en-US" dirty="0" err="1"/>
              <a:t>enim</a:t>
            </a:r>
            <a:r>
              <a:rPr lang="en-US" dirty="0"/>
              <a:t> non </a:t>
            </a:r>
            <a:r>
              <a:rPr lang="en-US" dirty="0" err="1"/>
              <a:t>consectetur</a:t>
            </a:r>
            <a:r>
              <a:rPr lang="en-US" dirty="0"/>
              <a:t>. </a:t>
            </a:r>
          </a:p>
        </p:txBody>
      </p:sp>
    </p:spTree>
    <p:extLst>
      <p:ext uri="{BB962C8B-B14F-4D97-AF65-F5344CB8AC3E}">
        <p14:creationId xmlns:p14="http://schemas.microsoft.com/office/powerpoint/2010/main" val="83891208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5" name="Text Placeholder 30">
            <a:extLst>
              <a:ext uri="{FF2B5EF4-FFF2-40B4-BE49-F238E27FC236}">
                <a16:creationId xmlns:a16="http://schemas.microsoft.com/office/drawing/2014/main" id="{E9647A82-03A4-AE4B-99B1-A3004783112B}"/>
              </a:ext>
            </a:extLst>
          </p:cNvPr>
          <p:cNvSpPr>
            <a:spLocks noGrp="1"/>
          </p:cNvSpPr>
          <p:nvPr>
            <p:ph type="body" sz="quarter" idx="24" hasCustomPrompt="1"/>
          </p:nvPr>
        </p:nvSpPr>
        <p:spPr>
          <a:xfrm>
            <a:off x="6277817" y="2784351"/>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7" name="Title 1">
            <a:extLst>
              <a:ext uri="{FF2B5EF4-FFF2-40B4-BE49-F238E27FC236}">
                <a16:creationId xmlns:a16="http://schemas.microsoft.com/office/drawing/2014/main" id="{9E5E4502-589B-1F4E-8074-44463D5E5584}"/>
              </a:ext>
            </a:extLst>
          </p:cNvPr>
          <p:cNvSpPr>
            <a:spLocks noGrp="1"/>
          </p:cNvSpPr>
          <p:nvPr>
            <p:ph type="title" hasCustomPrompt="1"/>
          </p:nvPr>
        </p:nvSpPr>
        <p:spPr>
          <a:xfrm>
            <a:off x="416993" y="583916"/>
            <a:ext cx="1112730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8" name="Text Placeholder 6">
            <a:extLst>
              <a:ext uri="{FF2B5EF4-FFF2-40B4-BE49-F238E27FC236}">
                <a16:creationId xmlns:a16="http://schemas.microsoft.com/office/drawing/2014/main" id="{668B44A9-9E16-654C-862F-69740ACF1ADF}"/>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
        <p:nvSpPr>
          <p:cNvPr id="11" name="Text Placeholder 6">
            <a:extLst>
              <a:ext uri="{FF2B5EF4-FFF2-40B4-BE49-F238E27FC236}">
                <a16:creationId xmlns:a16="http://schemas.microsoft.com/office/drawing/2014/main" id="{5A59B427-D716-294E-BDD5-7518C3A0F582}"/>
              </a:ext>
            </a:extLst>
          </p:cNvPr>
          <p:cNvSpPr>
            <a:spLocks noGrp="1"/>
          </p:cNvSpPr>
          <p:nvPr>
            <p:ph type="body" sz="quarter" idx="27" hasCustomPrompt="1"/>
          </p:nvPr>
        </p:nvSpPr>
        <p:spPr>
          <a:xfrm>
            <a:off x="6277817" y="3436267"/>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3508319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41213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26" name="Text Placeholder 30">
            <a:extLst>
              <a:ext uri="{FF2B5EF4-FFF2-40B4-BE49-F238E27FC236}">
                <a16:creationId xmlns:a16="http://schemas.microsoft.com/office/drawing/2014/main" id="{99EA56EA-61AC-504B-BCAD-0549E4CDA145}"/>
              </a:ext>
            </a:extLst>
          </p:cNvPr>
          <p:cNvSpPr>
            <a:spLocks noGrp="1"/>
          </p:cNvSpPr>
          <p:nvPr>
            <p:ph type="body" sz="quarter" idx="10" hasCustomPrompt="1"/>
          </p:nvPr>
        </p:nvSpPr>
        <p:spPr>
          <a:xfrm>
            <a:off x="416992"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28" name="Text Placeholder 30">
            <a:extLst>
              <a:ext uri="{FF2B5EF4-FFF2-40B4-BE49-F238E27FC236}">
                <a16:creationId xmlns:a16="http://schemas.microsoft.com/office/drawing/2014/main" id="{2EFF0EB9-A7A0-0C48-955F-41A3E5CA27E9}"/>
              </a:ext>
            </a:extLst>
          </p:cNvPr>
          <p:cNvSpPr>
            <a:spLocks noGrp="1"/>
          </p:cNvSpPr>
          <p:nvPr>
            <p:ph type="body" sz="quarter" idx="22" hasCustomPrompt="1"/>
          </p:nvPr>
        </p:nvSpPr>
        <p:spPr>
          <a:xfrm>
            <a:off x="4430642"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33" name="Text Placeholder 30">
            <a:extLst>
              <a:ext uri="{FF2B5EF4-FFF2-40B4-BE49-F238E27FC236}">
                <a16:creationId xmlns:a16="http://schemas.microsoft.com/office/drawing/2014/main" id="{EBD7365A-7328-7340-A124-6E23F3803889}"/>
              </a:ext>
            </a:extLst>
          </p:cNvPr>
          <p:cNvSpPr>
            <a:spLocks noGrp="1"/>
          </p:cNvSpPr>
          <p:nvPr>
            <p:ph type="body" sz="quarter" idx="24" hasCustomPrompt="1"/>
          </p:nvPr>
        </p:nvSpPr>
        <p:spPr>
          <a:xfrm>
            <a:off x="8444291"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53" name="Title 1">
            <a:extLst>
              <a:ext uri="{FF2B5EF4-FFF2-40B4-BE49-F238E27FC236}">
                <a16:creationId xmlns:a16="http://schemas.microsoft.com/office/drawing/2014/main" id="{BAB81232-8718-1349-8F38-82F219293495}"/>
              </a:ext>
            </a:extLst>
          </p:cNvPr>
          <p:cNvSpPr>
            <a:spLocks noGrp="1"/>
          </p:cNvSpPr>
          <p:nvPr>
            <p:ph type="title" hasCustomPrompt="1"/>
          </p:nvPr>
        </p:nvSpPr>
        <p:spPr>
          <a:xfrm>
            <a:off x="416994" y="583916"/>
            <a:ext cx="112225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1" name="Text Placeholder 6">
            <a:extLst>
              <a:ext uri="{FF2B5EF4-FFF2-40B4-BE49-F238E27FC236}">
                <a16:creationId xmlns:a16="http://schemas.microsoft.com/office/drawing/2014/main" id="{FF386A1D-29DC-4E4B-8BE2-CFBB4953B866}"/>
              </a:ext>
            </a:extLst>
          </p:cNvPr>
          <p:cNvSpPr>
            <a:spLocks noGrp="1"/>
          </p:cNvSpPr>
          <p:nvPr>
            <p:ph type="body" sz="quarter" idx="26" hasCustomPrompt="1"/>
          </p:nvPr>
        </p:nvSpPr>
        <p:spPr>
          <a:xfrm>
            <a:off x="416993"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2" name="Text Placeholder 6">
            <a:extLst>
              <a:ext uri="{FF2B5EF4-FFF2-40B4-BE49-F238E27FC236}">
                <a16:creationId xmlns:a16="http://schemas.microsoft.com/office/drawing/2014/main" id="{7C6CAB51-C692-C148-9949-22A98AC7E29B}"/>
              </a:ext>
            </a:extLst>
          </p:cNvPr>
          <p:cNvSpPr>
            <a:spLocks noGrp="1"/>
          </p:cNvSpPr>
          <p:nvPr>
            <p:ph type="body" sz="quarter" idx="27" hasCustomPrompt="1"/>
          </p:nvPr>
        </p:nvSpPr>
        <p:spPr>
          <a:xfrm>
            <a:off x="4446068"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3" name="Text Placeholder 6">
            <a:extLst>
              <a:ext uri="{FF2B5EF4-FFF2-40B4-BE49-F238E27FC236}">
                <a16:creationId xmlns:a16="http://schemas.microsoft.com/office/drawing/2014/main" id="{66C626C7-AB48-B848-B2B9-3D0EB862D2C5}"/>
              </a:ext>
            </a:extLst>
          </p:cNvPr>
          <p:cNvSpPr>
            <a:spLocks noGrp="1"/>
          </p:cNvSpPr>
          <p:nvPr>
            <p:ph type="body" sz="quarter" idx="28" hasCustomPrompt="1"/>
          </p:nvPr>
        </p:nvSpPr>
        <p:spPr>
          <a:xfrm>
            <a:off x="8446568"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Tree>
    <p:extLst>
      <p:ext uri="{BB962C8B-B14F-4D97-AF65-F5344CB8AC3E}">
        <p14:creationId xmlns:p14="http://schemas.microsoft.com/office/powerpoint/2010/main" val="339857483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plit, Light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B2559D-4F5E-164D-8452-6A4BD6DD1C18}"/>
              </a:ext>
            </a:extLst>
          </p:cNvPr>
          <p:cNvSpPr/>
          <p:nvPr userDrawn="1"/>
        </p:nvSpPr>
        <p:spPr>
          <a:xfrm>
            <a:off x="6955858" y="0"/>
            <a:ext cx="5236143" cy="68580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20000"/>
                  <a:lumOff val="80000"/>
                </a:schemeClr>
              </a:solidFill>
            </a:endParaRPr>
          </a:p>
        </p:txBody>
      </p:sp>
      <p:sp>
        <p:nvSpPr>
          <p:cNvPr id="9" name="Title 1">
            <a:extLst>
              <a:ext uri="{FF2B5EF4-FFF2-40B4-BE49-F238E27FC236}">
                <a16:creationId xmlns:a16="http://schemas.microsoft.com/office/drawing/2014/main" id="{1C7F4478-E9ED-9D46-B4AB-5194BFE6A466}"/>
              </a:ext>
            </a:extLst>
          </p:cNvPr>
          <p:cNvSpPr>
            <a:spLocks noGrp="1"/>
          </p:cNvSpPr>
          <p:nvPr>
            <p:ph type="title" hasCustomPrompt="1"/>
          </p:nvPr>
        </p:nvSpPr>
        <p:spPr>
          <a:xfrm>
            <a:off x="416994" y="583916"/>
            <a:ext cx="63076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0" name="Text Placeholder 30">
            <a:extLst>
              <a:ext uri="{FF2B5EF4-FFF2-40B4-BE49-F238E27FC236}">
                <a16:creationId xmlns:a16="http://schemas.microsoft.com/office/drawing/2014/main" id="{0EA65F79-9429-9B43-95B8-72B2C389608E}"/>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1" name="Text Placeholder 6">
            <a:extLst>
              <a:ext uri="{FF2B5EF4-FFF2-40B4-BE49-F238E27FC236}">
                <a16:creationId xmlns:a16="http://schemas.microsoft.com/office/drawing/2014/main" id="{FECBCFB8-9B91-D043-9935-03F6EFC9C506}"/>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6885413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ata Point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416993" y="583916"/>
            <a:ext cx="1123430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5094827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PASS Closing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E2C0DD-86A8-DB40-B0B9-9947C084FCB3}"/>
              </a:ext>
            </a:extLst>
          </p:cNvPr>
          <p:cNvPicPr>
            <a:picLocks noChangeAspect="1"/>
          </p:cNvPicPr>
          <p:nvPr userDrawn="1"/>
        </p:nvPicPr>
        <p:blipFill rotWithShape="1">
          <a:blip r:embed="rId2" cstate="print">
            <a:alphaModFix amt="38000"/>
            <a:extLst>
              <a:ext uri="{28A0092B-C50C-407E-A947-70E740481C1C}">
                <a14:useLocalDpi xmlns:a14="http://schemas.microsoft.com/office/drawing/2010/main"/>
              </a:ext>
            </a:extLst>
          </a:blip>
          <a:srcRect t="15498"/>
          <a:stretch/>
        </p:blipFill>
        <p:spPr>
          <a:xfrm>
            <a:off x="9224" y="1"/>
            <a:ext cx="12173552" cy="6858001"/>
          </a:xfrm>
          <a:prstGeom prst="rect">
            <a:avLst/>
          </a:prstGeom>
          <a:effectLst/>
        </p:spPr>
      </p:pic>
      <p:pic>
        <p:nvPicPr>
          <p:cNvPr id="8" name="Picture 7">
            <a:extLst>
              <a:ext uri="{FF2B5EF4-FFF2-40B4-BE49-F238E27FC236}">
                <a16:creationId xmlns:a16="http://schemas.microsoft.com/office/drawing/2014/main" id="{BE760746-3B60-5940-8797-B4B0456020FF}"/>
              </a:ext>
            </a:extLst>
          </p:cNvPr>
          <p:cNvPicPr>
            <a:picLocks noChangeAspect="1"/>
          </p:cNvPicPr>
          <p:nvPr userDrawn="1"/>
        </p:nvPicPr>
        <p:blipFill rotWithShape="1">
          <a:blip r:embed="rId3">
            <a:extLst>
              <a:ext uri="{28A0092B-C50C-407E-A947-70E740481C1C}">
                <a14:useLocalDpi xmlns:a14="http://schemas.microsoft.com/office/drawing/2010/main"/>
              </a:ext>
            </a:extLst>
          </a:blip>
          <a:srcRect t="30360" b="32521"/>
          <a:stretch/>
        </p:blipFill>
        <p:spPr>
          <a:xfrm>
            <a:off x="3662766" y="2525816"/>
            <a:ext cx="4866468" cy="1806368"/>
          </a:xfrm>
          <a:prstGeom prst="rect">
            <a:avLst/>
          </a:prstGeom>
        </p:spPr>
      </p:pic>
    </p:spTree>
    <p:extLst>
      <p:ext uri="{BB962C8B-B14F-4D97-AF65-F5344CB8AC3E}">
        <p14:creationId xmlns:p14="http://schemas.microsoft.com/office/powerpoint/2010/main" val="323441134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416993" y="583916"/>
            <a:ext cx="1124160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47004284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1771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wo Content - Subheadings">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527990" y="413678"/>
            <a:ext cx="11191043" cy="664889"/>
          </a:xfrm>
          <a:prstGeom prst="rect">
            <a:avLst/>
          </a:prstGeom>
        </p:spPr>
        <p:txBody>
          <a:bodyPr vert="horz" lIns="91440" tIns="45720" rIns="91440" bIns="45720" rtlCol="0" anchor="b">
            <a:normAutofit/>
          </a:bodyPr>
          <a:lstStyle/>
          <a:p>
            <a:r>
              <a:rPr lang="en-US"/>
              <a:t>Click to edit Master title style</a:t>
            </a:r>
            <a:endParaRPr lang="en-CA" dirty="0"/>
          </a:p>
        </p:txBody>
      </p:sp>
      <p:sp>
        <p:nvSpPr>
          <p:cNvPr id="8" name="Text Placeholder 30"/>
          <p:cNvSpPr>
            <a:spLocks noGrp="1"/>
          </p:cNvSpPr>
          <p:nvPr>
            <p:ph type="body" sz="quarter" idx="10" hasCustomPrompt="1"/>
          </p:nvPr>
        </p:nvSpPr>
        <p:spPr>
          <a:xfrm>
            <a:off x="657712"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9" name="Text Placeholder 30"/>
          <p:cNvSpPr>
            <a:spLocks noGrp="1"/>
          </p:cNvSpPr>
          <p:nvPr>
            <p:ph type="body" sz="quarter" idx="15" hasCustomPrompt="1"/>
          </p:nvPr>
        </p:nvSpPr>
        <p:spPr>
          <a:xfrm>
            <a:off x="6572988"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10" name="Text Placeholder 20"/>
          <p:cNvSpPr>
            <a:spLocks noGrp="1"/>
          </p:cNvSpPr>
          <p:nvPr>
            <p:ph type="body" sz="quarter" idx="13"/>
          </p:nvPr>
        </p:nvSpPr>
        <p:spPr>
          <a:xfrm>
            <a:off x="657711"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1" name="Text Placeholder 20"/>
          <p:cNvSpPr>
            <a:spLocks noGrp="1"/>
          </p:cNvSpPr>
          <p:nvPr>
            <p:ph type="body" sz="quarter" idx="14"/>
          </p:nvPr>
        </p:nvSpPr>
        <p:spPr>
          <a:xfrm>
            <a:off x="6572988"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3616060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pic>
        <p:nvPicPr>
          <p:cNvPr id="7" name="Picture 6"/>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Tree>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pic>
        <p:nvPicPr>
          <p:cNvPr id="6" name="Picture 5"/>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Rectangle 6"/>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mn-lt"/>
                <a:cs typeface="Segoe"/>
              </a:defRPr>
            </a:lvl1pPr>
            <a:lvl2pPr marL="342900" indent="-342900">
              <a:buClr>
                <a:schemeClr val="accent4"/>
              </a:buClr>
              <a:buFont typeface="Arial"/>
              <a:buChar char="•"/>
              <a:defRPr sz="1800">
                <a:solidFill>
                  <a:srgbClr val="595959"/>
                </a:solidFill>
                <a:latin typeface="+mn-lt"/>
                <a:cs typeface="Segoe"/>
              </a:defRPr>
            </a:lvl2pPr>
            <a:lvl3pPr marL="638175" indent="-342900">
              <a:buClr>
                <a:schemeClr val="accent4"/>
              </a:buClr>
              <a:buFont typeface="Arial"/>
              <a:buChar char="•"/>
              <a:defRPr sz="1600">
                <a:solidFill>
                  <a:srgbClr val="595959"/>
                </a:solidFill>
                <a:latin typeface="+mn-lt"/>
                <a:cs typeface="Segoe"/>
              </a:defRPr>
            </a:lvl3pPr>
            <a:lvl4pPr marL="922338" indent="-342900">
              <a:buClr>
                <a:schemeClr val="accent4"/>
              </a:buClr>
              <a:buFont typeface="Arial"/>
              <a:buChar char="•"/>
              <a:defRPr sz="1600">
                <a:solidFill>
                  <a:srgbClr val="595959"/>
                </a:solidFill>
                <a:latin typeface="+mn-lt"/>
                <a:cs typeface="Segoe"/>
              </a:defRPr>
            </a:lvl4pPr>
            <a:lvl5pPr marL="1189038" indent="-342900">
              <a:buClr>
                <a:schemeClr val="accent4"/>
              </a:buClr>
              <a:buFont typeface="Arial"/>
              <a:buChar char="•"/>
              <a:defRPr sz="1600">
                <a:solidFill>
                  <a:srgbClr val="595959"/>
                </a:solidFill>
                <a:latin typeface="+mn-lt"/>
                <a:cs typeface="Sego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Tree>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4"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4"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
        <p:nvSpPr>
          <p:cNvPr id="7" name="Content Placeholder 6"/>
          <p:cNvSpPr>
            <a:spLocks noGrp="1"/>
          </p:cNvSpPr>
          <p:nvPr>
            <p:ph sz="quarter" idx="12"/>
          </p:nvPr>
        </p:nvSpPr>
        <p:spPr>
          <a:xfrm>
            <a:off x="6182785"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838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172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image" Target="../media/image1.png"/><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3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4.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5.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847507156"/>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712" r:id="rId5"/>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a:t>Click to edit Master title style</a:t>
            </a:r>
            <a:endParaRPr lang="en-US" dirty="0"/>
          </a:p>
        </p:txBody>
      </p:sp>
      <p:pic>
        <p:nvPicPr>
          <p:cNvPr id="5" name="Picture 4"/>
          <p:cNvPicPr>
            <a:picLocks noChangeAspect="1"/>
          </p:cNvPicPr>
          <p:nvPr/>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pic>
        <p:nvPicPr>
          <p:cNvPr id="4" name="Picture 3"/>
          <p:cNvPicPr>
            <a:picLocks noChangeAspect="1"/>
          </p:cNvPicPr>
          <p:nvPr userDrawn="1"/>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1284754039"/>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713" r:id="rId11"/>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853183-E962-45DB-AED7-29BF3FE93141}" type="datetimeFigureOut">
              <a:rPr lang="en-US" smtClean="0"/>
              <a:t>3/27/19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BD51A9-AB5D-437D-B2A4-74923C9EE8D1}" type="slidenum">
              <a:rPr lang="en-US" smtClean="0"/>
              <a:t>‹#›</a:t>
            </a:fld>
            <a:endParaRPr lang="en-US"/>
          </a:p>
        </p:txBody>
      </p:sp>
    </p:spTree>
    <p:extLst>
      <p:ext uri="{BB962C8B-B14F-4D97-AF65-F5344CB8AC3E}">
        <p14:creationId xmlns:p14="http://schemas.microsoft.com/office/powerpoint/2010/main" val="206054653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6"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3200165143"/>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64D84B-1C84-8D43-9B05-EC9DFD78A1BF}"/>
              </a:ext>
            </a:extLst>
          </p:cNvPr>
          <p:cNvPicPr>
            <a:picLocks noChangeAspect="1"/>
          </p:cNvPicPr>
          <p:nvPr userDrawn="1"/>
        </p:nvPicPr>
        <p:blipFill rotWithShape="1">
          <a:blip r:embed="rId16" cstate="print">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Tree>
    <p:extLst>
      <p:ext uri="{BB962C8B-B14F-4D97-AF65-F5344CB8AC3E}">
        <p14:creationId xmlns:p14="http://schemas.microsoft.com/office/powerpoint/2010/main" val="1675889922"/>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Lst>
  <p:hf hdr="0" ftr="0" dt="0"/>
  <p:txStyles>
    <p:titleStyle>
      <a:lvl1pPr marL="0" marR="0" indent="0" algn="l" defTabSz="609585" rtl="0" eaLnBrk="1" fontAlgn="auto" latinLnBrk="0" hangingPunct="1">
        <a:lnSpc>
          <a:spcPts val="4667"/>
        </a:lnSpc>
        <a:spcBef>
          <a:spcPct val="0"/>
        </a:spcBef>
        <a:spcAft>
          <a:spcPts val="0"/>
        </a:spcAft>
        <a:buClrTx/>
        <a:buSzTx/>
        <a:buFontTx/>
        <a:buNone/>
        <a:tabLst/>
        <a:defRPr kumimoji="0" lang="en-US" sz="48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0" indent="0" algn="l" defTabSz="1219170" rtl="0" eaLnBrk="1" latinLnBrk="0" hangingPunct="1">
        <a:spcBef>
          <a:spcPct val="20000"/>
        </a:spcBef>
        <a:buClr>
          <a:schemeClr val="accent3"/>
        </a:buClr>
        <a:buFont typeface="Arial"/>
        <a:buNone/>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457189" indent="-457189" algn="l" defTabSz="1219170" rtl="0" eaLnBrk="1" latinLnBrk="0" hangingPunct="1">
        <a:spcBef>
          <a:spcPct val="20000"/>
        </a:spcBef>
        <a:buClr>
          <a:schemeClr val="accent3"/>
        </a:buClr>
        <a:buFont typeface="Arial"/>
        <a:buChar char="•"/>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850879"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229753"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585344" indent="-457189" algn="l" defTabSz="1219170" rtl="0" eaLnBrk="1" latinLnBrk="0" hangingPunct="1">
        <a:spcBef>
          <a:spcPct val="20000"/>
        </a:spcBef>
        <a:buClr>
          <a:schemeClr val="accent3"/>
        </a:buClr>
        <a:buFont typeface="Arial"/>
        <a:buChar char="•"/>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sentryone.com/plan-explorer"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2" Type="http://schemas.openxmlformats.org/officeDocument/2006/relationships/hyperlink" Target="https://gtssug.pass.org/en-us/sessionsubmission.aspx"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32.png"/><Relationship Id="rId5" Type="http://schemas.openxmlformats.org/officeDocument/2006/relationships/image" Target="../media/image31.jpg"/><Relationship Id="rId4" Type="http://schemas.openxmlformats.org/officeDocument/2006/relationships/hyperlink" Target="mailto:gtssug@pass.org"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s://github.com/GTSSUG/Sessions" TargetMode="External"/><Relationship Id="rId3" Type="http://schemas.openxmlformats.org/officeDocument/2006/relationships/image" Target="../media/image33.png"/><Relationship Id="rId7" Type="http://schemas.openxmlformats.org/officeDocument/2006/relationships/image" Target="../media/image35.png"/><Relationship Id="rId2" Type="http://schemas.openxmlformats.org/officeDocument/2006/relationships/hyperlink" Target="https://www.facebook.com/groups/gtssug/" TargetMode="External"/><Relationship Id="rId1" Type="http://schemas.openxmlformats.org/officeDocument/2006/relationships/slideLayout" Target="../slideLayouts/slideLayout3.xml"/><Relationship Id="rId6" Type="http://schemas.openxmlformats.org/officeDocument/2006/relationships/hyperlink" Target="https://bit.ly/2zvB8Zu" TargetMode="External"/><Relationship Id="rId5" Type="http://schemas.openxmlformats.org/officeDocument/2006/relationships/image" Target="../media/image34.png"/><Relationship Id="rId4" Type="http://schemas.openxmlformats.org/officeDocument/2006/relationships/hyperlink" Target="https://twitter.com/gtssug" TargetMode="External"/><Relationship Id="rId9" Type="http://schemas.openxmlformats.org/officeDocument/2006/relationships/image" Target="../media/image36.png"/></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7.png"/><Relationship Id="rId1" Type="http://schemas.openxmlformats.org/officeDocument/2006/relationships/slideLayout" Target="../slideLayouts/slideLayout3.xml"/><Relationship Id="rId5" Type="http://schemas.openxmlformats.org/officeDocument/2006/relationships/image" Target="../media/image38.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gtssug.pass.org/" TargetMode="Externa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41.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hyperlink" Target="http://www.pass.org/" TargetMode="External"/><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hyperlink" Target="https://docs.microsoft.com/en-us/sql/azure-data-studio/download?view=sql-server-2017"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hyperlink" Target="https://docs.microsoft.com/en-us/sql/azure-data-studio/what-is?view=sql-server-2017"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s://sqlbits.com/"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95521" y="2050991"/>
            <a:ext cx="3557383" cy="1324598"/>
          </a:xfrm>
          <a:prstGeom prst="rect">
            <a:avLst/>
          </a:prstGeom>
        </p:spPr>
      </p:pic>
      <p:sp>
        <p:nvSpPr>
          <p:cNvPr id="4" name="Title 1"/>
          <p:cNvSpPr txBox="1">
            <a:spLocks/>
          </p:cNvSpPr>
          <p:nvPr/>
        </p:nvSpPr>
        <p:spPr>
          <a:xfrm>
            <a:off x="2294545" y="2386014"/>
            <a:ext cx="8535380" cy="2428698"/>
          </a:xfrm>
          <a:prstGeom prst="rect">
            <a:avLst/>
          </a:prstGeom>
        </p:spPr>
        <p:txBody>
          <a:bodyPr vert="horz" wrap="square" lIns="91440" tIns="45720" rIns="91440" bIns="45720" rtlCol="0" anchor="b" anchorCtr="0">
            <a:noAutofit/>
          </a:bodyPr>
          <a:lstStyle>
            <a:lvl1pPr marL="0" algn="l" defTabSz="457200" rtl="0" eaLnBrk="1" latinLnBrk="0" hangingPunct="1">
              <a:lnSpc>
                <a:spcPct val="100000"/>
              </a:lnSpc>
              <a:spcBef>
                <a:spcPct val="0"/>
              </a:spcBef>
              <a:buNone/>
              <a:defRPr kumimoji="0" lang="en-US" sz="5400" b="0" i="0" u="none" strike="noStrike" kern="1200" cap="none" spc="0" normalizeH="0" baseline="0" dirty="0">
                <a:ln>
                  <a:noFill/>
                </a:ln>
                <a:solidFill>
                  <a:schemeClr val="bg1"/>
                </a:solidFill>
                <a:effectLst/>
                <a:uLnTx/>
                <a:uFillTx/>
                <a:latin typeface="Gotham Light" charset="0"/>
                <a:ea typeface="Gotham Light" charset="0"/>
                <a:cs typeface="Gotham Light" charset="0"/>
              </a:defRPr>
            </a:lvl1pPr>
          </a:lstStyle>
          <a:p>
            <a:r>
              <a:rPr lang="en-US" sz="5000" dirty="0">
                <a:latin typeface="+mn-lt"/>
              </a:rPr>
              <a:t>Guatemala SQL Server group </a:t>
            </a:r>
          </a:p>
          <a:p>
            <a:r>
              <a:rPr lang="en-US" sz="5000" dirty="0">
                <a:latin typeface="+mn-lt"/>
              </a:rPr>
              <a:t>March 2019</a:t>
            </a:r>
            <a:endParaRPr lang="en-US" sz="5000" dirty="0"/>
          </a:p>
        </p:txBody>
      </p:sp>
      <p:pic>
        <p:nvPicPr>
          <p:cNvPr id="3" name="Picture 2">
            <a:extLst>
              <a:ext uri="{FF2B5EF4-FFF2-40B4-BE49-F238E27FC236}">
                <a16:creationId xmlns:a16="http://schemas.microsoft.com/office/drawing/2014/main" id="{99BAC1ED-E979-4674-81BB-60E605229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9626" y="4814712"/>
            <a:ext cx="3695658" cy="1708265"/>
          </a:xfrm>
          <a:prstGeom prst="rect">
            <a:avLst/>
          </a:prstGeom>
        </p:spPr>
      </p:pic>
    </p:spTree>
    <p:extLst>
      <p:ext uri="{BB962C8B-B14F-4D97-AF65-F5344CB8AC3E}">
        <p14:creationId xmlns:p14="http://schemas.microsoft.com/office/powerpoint/2010/main" val="388940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hlinkClick r:id="rId2"/>
            <a:extLst>
              <a:ext uri="{FF2B5EF4-FFF2-40B4-BE49-F238E27FC236}">
                <a16:creationId xmlns:a16="http://schemas.microsoft.com/office/drawing/2014/main" id="{E2F0AF54-1981-4480-8A12-EF069F0811CC}"/>
              </a:ext>
            </a:extLst>
          </p:cNvPr>
          <p:cNvPicPr>
            <a:picLocks noChangeAspect="1"/>
          </p:cNvPicPr>
          <p:nvPr/>
        </p:nvPicPr>
        <p:blipFill>
          <a:blip r:embed="rId3"/>
          <a:stretch>
            <a:fillRect/>
          </a:stretch>
        </p:blipFill>
        <p:spPr>
          <a:xfrm>
            <a:off x="5714716" y="2674728"/>
            <a:ext cx="6029325" cy="2390775"/>
          </a:xfrm>
          <a:prstGeom prst="rect">
            <a:avLst/>
          </a:prstGeom>
        </p:spPr>
      </p:pic>
      <p:sp>
        <p:nvSpPr>
          <p:cNvPr id="5" name="Rectangle 4">
            <a:extLst>
              <a:ext uri="{FF2B5EF4-FFF2-40B4-BE49-F238E27FC236}">
                <a16:creationId xmlns:a16="http://schemas.microsoft.com/office/drawing/2014/main" id="{C19FFBAC-4C36-43F4-A98B-E3616250E1AC}"/>
              </a:ext>
            </a:extLst>
          </p:cNvPr>
          <p:cNvSpPr/>
          <p:nvPr/>
        </p:nvSpPr>
        <p:spPr>
          <a:xfrm>
            <a:off x="2104103" y="758774"/>
            <a:ext cx="7452852" cy="923330"/>
          </a:xfrm>
          <a:prstGeom prst="rect">
            <a:avLst/>
          </a:prstGeom>
        </p:spPr>
        <p:txBody>
          <a:bodyPr wrap="square">
            <a:spAutoFit/>
          </a:bodyPr>
          <a:lstStyle/>
          <a:p>
            <a:pPr algn="ctr"/>
            <a:r>
              <a:rPr lang="en-US" sz="3600" b="1" dirty="0" err="1"/>
              <a:t>SentryOne</a:t>
            </a:r>
            <a:r>
              <a:rPr lang="en-US" sz="3600" b="1" dirty="0"/>
              <a:t> Plan Explorer</a:t>
            </a:r>
            <a:br>
              <a:rPr lang="en-US" b="1" dirty="0"/>
            </a:br>
            <a:r>
              <a:rPr lang="en-US" b="1" dirty="0"/>
              <a:t>Simplify Your SQL Server Query Tuning</a:t>
            </a:r>
          </a:p>
        </p:txBody>
      </p:sp>
      <p:sp>
        <p:nvSpPr>
          <p:cNvPr id="6" name="Rectangle 5">
            <a:extLst>
              <a:ext uri="{FF2B5EF4-FFF2-40B4-BE49-F238E27FC236}">
                <a16:creationId xmlns:a16="http://schemas.microsoft.com/office/drawing/2014/main" id="{67869C45-2B9A-4268-99F6-987E884ABA88}"/>
              </a:ext>
            </a:extLst>
          </p:cNvPr>
          <p:cNvSpPr/>
          <p:nvPr/>
        </p:nvSpPr>
        <p:spPr>
          <a:xfrm>
            <a:off x="447959" y="2218384"/>
            <a:ext cx="4971789" cy="3539430"/>
          </a:xfrm>
          <a:prstGeom prst="rect">
            <a:avLst/>
          </a:prstGeom>
        </p:spPr>
        <p:txBody>
          <a:bodyPr wrap="square">
            <a:spAutoFit/>
          </a:bodyPr>
          <a:lstStyle/>
          <a:p>
            <a:pPr algn="ctr"/>
            <a:r>
              <a:rPr lang="en-US" sz="1600" dirty="0"/>
              <a:t>Plan Explorer helps you quickly get to the root of the toughest SQL Server query problems.</a:t>
            </a:r>
          </a:p>
          <a:p>
            <a:pPr algn="ctr"/>
            <a:endParaRPr lang="en-US" sz="1600" b="1" dirty="0"/>
          </a:p>
          <a:p>
            <a:pPr algn="ctr"/>
            <a:r>
              <a:rPr lang="en-US" sz="1600" dirty="0"/>
              <a:t>Break through database performance barriers with advanced query tuning features not found in any other tool.</a:t>
            </a:r>
          </a:p>
          <a:p>
            <a:pPr algn="ctr"/>
            <a:endParaRPr lang="en-US" sz="1600" dirty="0"/>
          </a:p>
          <a:p>
            <a:pPr algn="ctr"/>
            <a:r>
              <a:rPr lang="en-US" sz="1600" dirty="0"/>
              <a:t>Plan Explorer is a single installation file containing the application and the SQL Server Management Studio (SSMS) add-in</a:t>
            </a:r>
          </a:p>
          <a:p>
            <a:pPr algn="ctr"/>
            <a:endParaRPr lang="en-US" sz="1600" dirty="0"/>
          </a:p>
          <a:p>
            <a:pPr algn="ctr"/>
            <a:r>
              <a:rPr lang="en-US" sz="1600" b="1" dirty="0"/>
              <a:t>Plan Explorer is Free to use. </a:t>
            </a:r>
          </a:p>
          <a:p>
            <a:pPr algn="ctr"/>
            <a:r>
              <a:rPr lang="en-US" sz="1600" dirty="0"/>
              <a:t>You can download it  from here: </a:t>
            </a:r>
          </a:p>
          <a:p>
            <a:pPr algn="ctr"/>
            <a:r>
              <a:rPr lang="en-US" sz="1600" dirty="0">
                <a:hlinkClick r:id="rId2"/>
              </a:rPr>
              <a:t>https://www.sentryone.com/plan-explorer</a:t>
            </a:r>
            <a:endParaRPr lang="en-US" sz="1600" dirty="0"/>
          </a:p>
        </p:txBody>
      </p:sp>
    </p:spTree>
    <p:extLst>
      <p:ext uri="{BB962C8B-B14F-4D97-AF65-F5344CB8AC3E}">
        <p14:creationId xmlns:p14="http://schemas.microsoft.com/office/powerpoint/2010/main" val="2073317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BE27B-AD4C-42A0-B8D0-3A79B3CDF3D3}"/>
              </a:ext>
            </a:extLst>
          </p:cNvPr>
          <p:cNvSpPr>
            <a:spLocks noGrp="1"/>
          </p:cNvSpPr>
          <p:nvPr>
            <p:ph type="title"/>
          </p:nvPr>
        </p:nvSpPr>
        <p:spPr>
          <a:xfrm>
            <a:off x="609600" y="528596"/>
            <a:ext cx="10972800" cy="685800"/>
          </a:xfrm>
        </p:spPr>
        <p:txBody>
          <a:bodyPr/>
          <a:lstStyle/>
          <a:p>
            <a:r>
              <a:rPr lang="en-US" b="1" dirty="0"/>
              <a:t>Community news</a:t>
            </a:r>
          </a:p>
        </p:txBody>
      </p:sp>
      <p:pic>
        <p:nvPicPr>
          <p:cNvPr id="3" name="Picture 2">
            <a:extLst>
              <a:ext uri="{FF2B5EF4-FFF2-40B4-BE49-F238E27FC236}">
                <a16:creationId xmlns:a16="http://schemas.microsoft.com/office/drawing/2014/main" id="{A25C683E-8D94-441C-B78E-840622326306}"/>
              </a:ext>
            </a:extLst>
          </p:cNvPr>
          <p:cNvPicPr>
            <a:picLocks noChangeAspect="1"/>
          </p:cNvPicPr>
          <p:nvPr/>
        </p:nvPicPr>
        <p:blipFill>
          <a:blip r:embed="rId2"/>
          <a:stretch>
            <a:fillRect/>
          </a:stretch>
        </p:blipFill>
        <p:spPr>
          <a:xfrm>
            <a:off x="2103120" y="1714500"/>
            <a:ext cx="9334500" cy="1714500"/>
          </a:xfrm>
          <a:prstGeom prst="rect">
            <a:avLst/>
          </a:prstGeom>
        </p:spPr>
      </p:pic>
      <p:sp>
        <p:nvSpPr>
          <p:cNvPr id="5" name="TextBox 4">
            <a:extLst>
              <a:ext uri="{FF2B5EF4-FFF2-40B4-BE49-F238E27FC236}">
                <a16:creationId xmlns:a16="http://schemas.microsoft.com/office/drawing/2014/main" id="{5C217BFA-D588-45D3-AD34-B5BC6043E13C}"/>
              </a:ext>
            </a:extLst>
          </p:cNvPr>
          <p:cNvSpPr txBox="1"/>
          <p:nvPr/>
        </p:nvSpPr>
        <p:spPr>
          <a:xfrm>
            <a:off x="1074420" y="1279782"/>
            <a:ext cx="7349490" cy="369332"/>
          </a:xfrm>
          <a:prstGeom prst="rect">
            <a:avLst/>
          </a:prstGeom>
          <a:noFill/>
        </p:spPr>
        <p:txBody>
          <a:bodyPr wrap="square" rtlCol="0">
            <a:spAutoFit/>
          </a:bodyPr>
          <a:lstStyle/>
          <a:p>
            <a:r>
              <a:rPr lang="en-US" dirty="0">
                <a:latin typeface="Gotham Light" pitchFamily="50" charset="0"/>
              </a:rPr>
              <a:t>Carlos Robles representing GT in 24 hours of PASS </a:t>
            </a:r>
          </a:p>
        </p:txBody>
      </p:sp>
      <p:pic>
        <p:nvPicPr>
          <p:cNvPr id="6" name="Picture 5">
            <a:extLst>
              <a:ext uri="{FF2B5EF4-FFF2-40B4-BE49-F238E27FC236}">
                <a16:creationId xmlns:a16="http://schemas.microsoft.com/office/drawing/2014/main" id="{E65AF6BF-36BD-48C8-A29D-CC1D6AB1CEE7}"/>
              </a:ext>
            </a:extLst>
          </p:cNvPr>
          <p:cNvPicPr>
            <a:picLocks noChangeAspect="1"/>
          </p:cNvPicPr>
          <p:nvPr/>
        </p:nvPicPr>
        <p:blipFill>
          <a:blip r:embed="rId3"/>
          <a:stretch>
            <a:fillRect/>
          </a:stretch>
        </p:blipFill>
        <p:spPr>
          <a:xfrm>
            <a:off x="609600" y="1695450"/>
            <a:ext cx="1743075" cy="1733550"/>
          </a:xfrm>
          <a:prstGeom prst="rect">
            <a:avLst/>
          </a:prstGeom>
        </p:spPr>
      </p:pic>
      <p:pic>
        <p:nvPicPr>
          <p:cNvPr id="7" name="Picture 6">
            <a:extLst>
              <a:ext uri="{FF2B5EF4-FFF2-40B4-BE49-F238E27FC236}">
                <a16:creationId xmlns:a16="http://schemas.microsoft.com/office/drawing/2014/main" id="{008CE213-0705-457B-949D-0E2831933BCD}"/>
              </a:ext>
            </a:extLst>
          </p:cNvPr>
          <p:cNvPicPr>
            <a:picLocks noChangeAspect="1"/>
          </p:cNvPicPr>
          <p:nvPr/>
        </p:nvPicPr>
        <p:blipFill>
          <a:blip r:embed="rId4"/>
          <a:stretch>
            <a:fillRect/>
          </a:stretch>
        </p:blipFill>
        <p:spPr>
          <a:xfrm>
            <a:off x="781050" y="4319568"/>
            <a:ext cx="1882140" cy="1766907"/>
          </a:xfrm>
          <a:prstGeom prst="rect">
            <a:avLst/>
          </a:prstGeom>
        </p:spPr>
      </p:pic>
      <p:sp>
        <p:nvSpPr>
          <p:cNvPr id="9" name="TextBox 8">
            <a:extLst>
              <a:ext uri="{FF2B5EF4-FFF2-40B4-BE49-F238E27FC236}">
                <a16:creationId xmlns:a16="http://schemas.microsoft.com/office/drawing/2014/main" id="{DF60A4CC-E10D-46A5-B042-433DF9DE8494}"/>
              </a:ext>
            </a:extLst>
          </p:cNvPr>
          <p:cNvSpPr txBox="1"/>
          <p:nvPr/>
        </p:nvSpPr>
        <p:spPr>
          <a:xfrm>
            <a:off x="1074420" y="3744438"/>
            <a:ext cx="8686800" cy="369332"/>
          </a:xfrm>
          <a:prstGeom prst="rect">
            <a:avLst/>
          </a:prstGeom>
          <a:noFill/>
        </p:spPr>
        <p:txBody>
          <a:bodyPr wrap="square" rtlCol="0">
            <a:spAutoFit/>
          </a:bodyPr>
          <a:lstStyle/>
          <a:p>
            <a:r>
              <a:rPr lang="en-US" dirty="0">
                <a:latin typeface="Gotham Light" pitchFamily="50" charset="0"/>
              </a:rPr>
              <a:t>Alejandro Cobar and </a:t>
            </a:r>
            <a:r>
              <a:rPr lang="en-US" dirty="0" err="1">
                <a:latin typeface="Gotham Light" pitchFamily="50" charset="0"/>
              </a:rPr>
              <a:t>Mynor</a:t>
            </a:r>
            <a:r>
              <a:rPr lang="en-US" dirty="0">
                <a:latin typeface="Gotham Light" pitchFamily="50" charset="0"/>
              </a:rPr>
              <a:t> Bolaños congratulations on your new Job!</a:t>
            </a:r>
          </a:p>
        </p:txBody>
      </p:sp>
      <p:pic>
        <p:nvPicPr>
          <p:cNvPr id="10" name="Picture 9">
            <a:extLst>
              <a:ext uri="{FF2B5EF4-FFF2-40B4-BE49-F238E27FC236}">
                <a16:creationId xmlns:a16="http://schemas.microsoft.com/office/drawing/2014/main" id="{3DDE3F4C-5B60-4B9B-8F90-50ECC6B82669}"/>
              </a:ext>
            </a:extLst>
          </p:cNvPr>
          <p:cNvPicPr>
            <a:picLocks noChangeAspect="1"/>
          </p:cNvPicPr>
          <p:nvPr/>
        </p:nvPicPr>
        <p:blipFill>
          <a:blip r:embed="rId5"/>
          <a:stretch>
            <a:fillRect/>
          </a:stretch>
        </p:blipFill>
        <p:spPr>
          <a:xfrm>
            <a:off x="4825365" y="4314825"/>
            <a:ext cx="1733550" cy="1771650"/>
          </a:xfrm>
          <a:prstGeom prst="rect">
            <a:avLst/>
          </a:prstGeom>
        </p:spPr>
      </p:pic>
    </p:spTree>
    <p:extLst>
      <p:ext uri="{BB962C8B-B14F-4D97-AF65-F5344CB8AC3E}">
        <p14:creationId xmlns:p14="http://schemas.microsoft.com/office/powerpoint/2010/main" val="817072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88A63-1045-4A23-BC4C-3B756DDF405D}"/>
              </a:ext>
            </a:extLst>
          </p:cNvPr>
          <p:cNvSpPr>
            <a:spLocks noGrp="1"/>
          </p:cNvSpPr>
          <p:nvPr>
            <p:ph type="title"/>
          </p:nvPr>
        </p:nvSpPr>
        <p:spPr>
          <a:xfrm>
            <a:off x="500478" y="929872"/>
            <a:ext cx="11191043" cy="664889"/>
          </a:xfrm>
        </p:spPr>
        <p:txBody>
          <a:bodyPr/>
          <a:lstStyle/>
          <a:p>
            <a:r>
              <a:rPr lang="en-US" b="1" dirty="0"/>
              <a:t>Call for speakers</a:t>
            </a:r>
          </a:p>
        </p:txBody>
      </p:sp>
      <p:sp>
        <p:nvSpPr>
          <p:cNvPr id="7" name="Rectangle 6">
            <a:extLst>
              <a:ext uri="{FF2B5EF4-FFF2-40B4-BE49-F238E27FC236}">
                <a16:creationId xmlns:a16="http://schemas.microsoft.com/office/drawing/2014/main" id="{05DD629E-0A76-418A-8E26-E605C963A19D}"/>
              </a:ext>
            </a:extLst>
          </p:cNvPr>
          <p:cNvSpPr/>
          <p:nvPr/>
        </p:nvSpPr>
        <p:spPr>
          <a:xfrm>
            <a:off x="1718854" y="2305615"/>
            <a:ext cx="9047468" cy="3108543"/>
          </a:xfrm>
          <a:prstGeom prst="rect">
            <a:avLst/>
          </a:prstGeom>
        </p:spPr>
        <p:txBody>
          <a:bodyPr wrap="square">
            <a:spAutoFit/>
          </a:bodyPr>
          <a:lstStyle/>
          <a:p>
            <a:r>
              <a:rPr lang="en-US" sz="2800" dirty="0">
                <a:latin typeface="Gotham Light" pitchFamily="50" charset="0"/>
              </a:rPr>
              <a:t>Want to participate as speaker in the next Guatemala's SQL Server User Group meeting? Then fill out the online form with a brief description of your session here:</a:t>
            </a:r>
          </a:p>
          <a:p>
            <a:endParaRPr lang="en-US" sz="2800" dirty="0"/>
          </a:p>
          <a:p>
            <a:r>
              <a:rPr lang="en-US" sz="2800" dirty="0">
                <a:hlinkClick r:id="rId2"/>
              </a:rPr>
              <a:t>https://gtssug.pass.org/en-us/sessionsubmission.aspx</a:t>
            </a:r>
            <a:endParaRPr lang="en-US" sz="2800" dirty="0"/>
          </a:p>
          <a:p>
            <a:endParaRPr lang="en-US" sz="2800" dirty="0"/>
          </a:p>
        </p:txBody>
      </p:sp>
    </p:spTree>
    <p:extLst>
      <p:ext uri="{BB962C8B-B14F-4D97-AF65-F5344CB8AC3E}">
        <p14:creationId xmlns:p14="http://schemas.microsoft.com/office/powerpoint/2010/main" val="3477311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Sponsors</a:t>
            </a:r>
          </a:p>
        </p:txBody>
      </p:sp>
      <p:pic>
        <p:nvPicPr>
          <p:cNvPr id="5" name="Picture 4">
            <a:extLst>
              <a:ext uri="{FF2B5EF4-FFF2-40B4-BE49-F238E27FC236}">
                <a16:creationId xmlns:a16="http://schemas.microsoft.com/office/drawing/2014/main" id="{D733C860-CD39-4AA4-BA26-127CA5B10C51}"/>
              </a:ext>
            </a:extLst>
          </p:cNvPr>
          <p:cNvPicPr>
            <a:picLocks noChangeAspect="1"/>
          </p:cNvPicPr>
          <p:nvPr/>
        </p:nvPicPr>
        <p:blipFill>
          <a:blip r:embed="rId3"/>
          <a:stretch>
            <a:fillRect/>
          </a:stretch>
        </p:blipFill>
        <p:spPr>
          <a:xfrm>
            <a:off x="1312299" y="1914648"/>
            <a:ext cx="5191125" cy="1400175"/>
          </a:xfrm>
          <a:prstGeom prst="rect">
            <a:avLst/>
          </a:prstGeom>
        </p:spPr>
      </p:pic>
      <p:sp>
        <p:nvSpPr>
          <p:cNvPr id="6" name="TextBox 5">
            <a:extLst>
              <a:ext uri="{FF2B5EF4-FFF2-40B4-BE49-F238E27FC236}">
                <a16:creationId xmlns:a16="http://schemas.microsoft.com/office/drawing/2014/main" id="{6C625DE2-A427-48E7-B406-F3F2AF1A27E0}"/>
              </a:ext>
            </a:extLst>
          </p:cNvPr>
          <p:cNvSpPr txBox="1"/>
          <p:nvPr/>
        </p:nvSpPr>
        <p:spPr>
          <a:xfrm>
            <a:off x="2340550" y="5728702"/>
            <a:ext cx="7565922" cy="646331"/>
          </a:xfrm>
          <a:prstGeom prst="rect">
            <a:avLst/>
          </a:prstGeom>
          <a:noFill/>
        </p:spPr>
        <p:txBody>
          <a:bodyPr wrap="square" rtlCol="0">
            <a:spAutoFit/>
          </a:bodyPr>
          <a:lstStyle/>
          <a:p>
            <a:pPr algn="ctr"/>
            <a:r>
              <a:rPr lang="en-US" dirty="0"/>
              <a:t>Want to become a sponsor? Send an email to: </a:t>
            </a:r>
            <a:r>
              <a:rPr lang="en-US" b="1" dirty="0">
                <a:hlinkClick r:id="rId4"/>
              </a:rPr>
              <a:t>gtssug@pass.org</a:t>
            </a:r>
            <a:r>
              <a:rPr lang="en-US" b="1" dirty="0"/>
              <a:t> </a:t>
            </a:r>
          </a:p>
          <a:p>
            <a:pPr algn="ctr"/>
            <a:endParaRPr lang="en-US" dirty="0"/>
          </a:p>
        </p:txBody>
      </p:sp>
      <p:pic>
        <p:nvPicPr>
          <p:cNvPr id="3" name="Picture 2">
            <a:extLst>
              <a:ext uri="{FF2B5EF4-FFF2-40B4-BE49-F238E27FC236}">
                <a16:creationId xmlns:a16="http://schemas.microsoft.com/office/drawing/2014/main" id="{273BDF2A-EB14-4E6A-83E7-4F2009915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90299" y="1800471"/>
            <a:ext cx="3565158" cy="1628529"/>
          </a:xfrm>
          <a:prstGeom prst="rect">
            <a:avLst/>
          </a:prstGeom>
        </p:spPr>
      </p:pic>
      <p:pic>
        <p:nvPicPr>
          <p:cNvPr id="4" name="Picture 3">
            <a:extLst>
              <a:ext uri="{FF2B5EF4-FFF2-40B4-BE49-F238E27FC236}">
                <a16:creationId xmlns:a16="http://schemas.microsoft.com/office/drawing/2014/main" id="{74542352-C78E-4605-8875-4871888050B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34514" y="4276536"/>
            <a:ext cx="3937819" cy="689118"/>
          </a:xfrm>
          <a:prstGeom prst="rect">
            <a:avLst/>
          </a:prstGeom>
        </p:spPr>
      </p:pic>
    </p:spTree>
    <p:extLst>
      <p:ext uri="{BB962C8B-B14F-4D97-AF65-F5344CB8AC3E}">
        <p14:creationId xmlns:p14="http://schemas.microsoft.com/office/powerpoint/2010/main" val="1480399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Follow us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a:t>
            </a:r>
            <a:r>
              <a:rPr lang="en-US" sz="4800" dirty="0" err="1">
                <a:latin typeface="+mn-lt"/>
              </a:rPr>
              <a:t>GTSSUG.PASS.org</a:t>
            </a:r>
            <a:endParaRPr lang="en-US" sz="4800" dirty="0">
              <a:latin typeface="+mn-lt"/>
            </a:endParaRPr>
          </a:p>
          <a:p>
            <a:pPr algn="ctr"/>
            <a:endParaRPr lang="en-US" dirty="0"/>
          </a:p>
          <a:p>
            <a:pPr algn="ctr"/>
            <a:endParaRPr lang="en-US" dirty="0"/>
          </a:p>
          <a:p>
            <a:endParaRPr lang="en-US" dirty="0"/>
          </a:p>
        </p:txBody>
      </p:sp>
      <p:pic>
        <p:nvPicPr>
          <p:cNvPr id="1030" name="Picture 6" descr="Image result for facebook logo">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3162" y="3421170"/>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5991" y="348733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6" y="5058636"/>
            <a:ext cx="5507665" cy="59145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pPr marL="0" marR="0" lvl="0" indent="0" algn="ctr" defTabSz="457200" rtl="0" eaLnBrk="1" fontAlgn="auto" latinLnBrk="0" hangingPunct="1">
              <a:lnSpc>
                <a:spcPts val="35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SQLPassGT</a:t>
            </a:r>
            <a:br>
              <a:rPr kumimoji="0" lang="en-US" sz="2800" b="0" i="0" u="none" strike="noStrike" kern="1200" cap="none" spc="0" normalizeH="0" baseline="0" noProof="0" dirty="0">
                <a:ln>
                  <a:noFill/>
                </a:ln>
                <a:solidFill>
                  <a:prstClr val="black"/>
                </a:solidFill>
                <a:effectLst/>
                <a:uLnTx/>
                <a:uFillTx/>
                <a:latin typeface="Segoe UI"/>
              </a:rPr>
            </a:b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gtssug</a:t>
            </a:r>
            <a:endParaRPr kumimoji="0" lang="en-US" sz="2800" b="0" i="0" u="none" strike="noStrike" kern="1200" cap="none" spc="0" normalizeH="0" baseline="0" noProof="0" dirty="0">
              <a:ln>
                <a:noFill/>
              </a:ln>
              <a:solidFill>
                <a:prstClr val="black"/>
              </a:solidFill>
              <a:effectLst/>
              <a:uLnTx/>
              <a:uFillTx/>
              <a:latin typeface="Segoe UI"/>
            </a:endParaRPr>
          </a:p>
        </p:txBody>
      </p:sp>
      <p:pic>
        <p:nvPicPr>
          <p:cNvPr id="5" name="Picture 4">
            <a:hlinkClick r:id="rId6"/>
            <a:extLst>
              <a:ext uri="{FF2B5EF4-FFF2-40B4-BE49-F238E27FC236}">
                <a16:creationId xmlns:a16="http://schemas.microsoft.com/office/drawing/2014/main" id="{282B4CD2-EF03-499C-85CF-859471E388E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59313" y="3543432"/>
            <a:ext cx="2539704" cy="728049"/>
          </a:xfrm>
          <a:prstGeom prst="rect">
            <a:avLst/>
          </a:prstGeom>
        </p:spPr>
      </p:pic>
      <p:pic>
        <p:nvPicPr>
          <p:cNvPr id="7" name="Picture 6">
            <a:hlinkClick r:id="rId8"/>
            <a:extLst>
              <a:ext uri="{FF2B5EF4-FFF2-40B4-BE49-F238E27FC236}">
                <a16:creationId xmlns:a16="http://schemas.microsoft.com/office/drawing/2014/main" id="{0E984045-47EE-4364-A001-8A8E75D00A5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819273" y="3500800"/>
            <a:ext cx="1983688" cy="813312"/>
          </a:xfrm>
          <a:prstGeom prst="rect">
            <a:avLst/>
          </a:prstGeom>
        </p:spPr>
      </p:pic>
    </p:spTree>
    <p:extLst>
      <p:ext uri="{BB962C8B-B14F-4D97-AF65-F5344CB8AC3E}">
        <p14:creationId xmlns:p14="http://schemas.microsoft.com/office/powerpoint/2010/main" val="3674711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Connect with PASS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PASS.org</a:t>
            </a:r>
          </a:p>
          <a:p>
            <a:pPr algn="ctr"/>
            <a:endParaRPr lang="en-US" dirty="0"/>
          </a:p>
          <a:p>
            <a:pPr algn="ctr"/>
            <a:endParaRPr lang="en-US" dirty="0"/>
          </a:p>
          <a:p>
            <a:endParaRPr lang="en-US" dirty="0"/>
          </a:p>
        </p:txBody>
      </p:sp>
      <p:pic>
        <p:nvPicPr>
          <p:cNvPr id="1028" name="Picture 4" descr="Image result for linkedi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5579" y="3462905"/>
            <a:ext cx="943030" cy="9430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facebook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5688" y="3479553"/>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5387" y="352482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7" y="4980870"/>
            <a:ext cx="5507665" cy="150708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r>
              <a:rPr lang="en-US" sz="2800" dirty="0">
                <a:latin typeface="+mn-lt"/>
              </a:rPr>
              <a:t>#</a:t>
            </a:r>
            <a:r>
              <a:rPr lang="en-US" sz="2800" dirty="0" err="1">
                <a:latin typeface="+mn-lt"/>
              </a:rPr>
              <a:t>sqlpass</a:t>
            </a:r>
            <a:br>
              <a:rPr lang="en-US" sz="2800" dirty="0">
                <a:latin typeface="+mn-lt"/>
              </a:rPr>
            </a:br>
            <a:r>
              <a:rPr lang="en-US" sz="2800" dirty="0">
                <a:latin typeface="+mn-lt"/>
              </a:rPr>
              <a:t>@</a:t>
            </a:r>
            <a:r>
              <a:rPr lang="en-US" sz="2800" dirty="0" err="1">
                <a:latin typeface="+mn-lt"/>
              </a:rPr>
              <a:t>sqlpass</a:t>
            </a:r>
            <a:endParaRPr lang="en-US" sz="2800" dirty="0">
              <a:latin typeface="+mn-lt"/>
            </a:endParaRPr>
          </a:p>
          <a:p>
            <a:r>
              <a:rPr lang="en-US" sz="2800" dirty="0">
                <a:latin typeface="+mn-lt"/>
              </a:rPr>
              <a:t>@</a:t>
            </a:r>
            <a:r>
              <a:rPr lang="en-US" sz="2800" dirty="0" err="1">
                <a:latin typeface="+mn-lt"/>
              </a:rPr>
              <a:t>passcommunity</a:t>
            </a:r>
            <a:endParaRPr lang="en-US" sz="2800" dirty="0">
              <a:latin typeface="+mn-lt"/>
            </a:endParaRPr>
          </a:p>
        </p:txBody>
      </p:sp>
      <p:pic>
        <p:nvPicPr>
          <p:cNvPr id="1026" name="Picture 2" descr="Image result for instagram logo">
            <a:extLst>
              <a:ext uri="{FF2B5EF4-FFF2-40B4-BE49-F238E27FC236}">
                <a16:creationId xmlns:a16="http://schemas.microsoft.com/office/drawing/2014/main" id="{177014BE-3D08-421E-813A-B3FE40B240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5736" y="3479553"/>
            <a:ext cx="972572" cy="972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867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8E082BA1-DE00-4A6F-9DFC-ADF14AC7DBD8}"/>
              </a:ext>
            </a:extLst>
          </p:cNvPr>
          <p:cNvSpPr txBox="1">
            <a:spLocks/>
          </p:cNvSpPr>
          <p:nvPr/>
        </p:nvSpPr>
        <p:spPr>
          <a:xfrm>
            <a:off x="527991" y="1566768"/>
            <a:ext cx="3836192"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r>
              <a:rPr lang="en-US" dirty="0"/>
              <a:t>Board Members</a:t>
            </a:r>
          </a:p>
        </p:txBody>
      </p:sp>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292082" y="1371600"/>
            <a:ext cx="5988965" cy="370046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Bef>
                <a:spcPts val="0"/>
              </a:spcBef>
            </a:pPr>
            <a:endParaRPr lang="en-US" sz="1800" dirty="0"/>
          </a:p>
        </p:txBody>
      </p:sp>
      <p:sp>
        <p:nvSpPr>
          <p:cNvPr id="7" name="Rectangle 6">
            <a:extLst>
              <a:ext uri="{FF2B5EF4-FFF2-40B4-BE49-F238E27FC236}">
                <a16:creationId xmlns:a16="http://schemas.microsoft.com/office/drawing/2014/main" id="{09F4B172-E4EB-E043-A646-144A51D0CCC1}"/>
              </a:ext>
            </a:extLst>
          </p:cNvPr>
          <p:cNvSpPr/>
          <p:nvPr/>
        </p:nvSpPr>
        <p:spPr>
          <a:xfrm>
            <a:off x="527990" y="925300"/>
            <a:ext cx="10955139" cy="6001643"/>
          </a:xfrm>
          <a:prstGeom prst="rect">
            <a:avLst/>
          </a:prstGeom>
        </p:spPr>
        <p:txBody>
          <a:bodyPr wrap="square">
            <a:spAutoFit/>
          </a:bodyPr>
          <a:lstStyle/>
          <a:p>
            <a:endParaRPr lang="en-US" sz="2400" b="1" dirty="0">
              <a:solidFill>
                <a:srgbClr val="293338"/>
              </a:solidFill>
            </a:endParaRPr>
          </a:p>
          <a:p>
            <a:endParaRPr lang="en-US" sz="2400" b="1" dirty="0">
              <a:solidFill>
                <a:srgbClr val="293338"/>
              </a:solidFill>
            </a:endParaRPr>
          </a:p>
          <a:p>
            <a:pPr marL="285750" indent="-285750">
              <a:buFont typeface="Arial" panose="020B0604020202020204" pitchFamily="34" charset="0"/>
              <a:buChar char="•"/>
            </a:pPr>
            <a:endParaRPr lang="en-US" sz="2800" dirty="0">
              <a:solidFill>
                <a:srgbClr val="293338"/>
              </a:solidFill>
            </a:endParaRPr>
          </a:p>
          <a:p>
            <a:pPr marL="285750" indent="-285750">
              <a:buFont typeface="Arial" panose="020B0604020202020204" pitchFamily="34" charset="0"/>
              <a:buChar char="•"/>
            </a:pPr>
            <a:endParaRPr lang="en-US" sz="2800" dirty="0">
              <a:solidFill>
                <a:srgbClr val="293338"/>
              </a:solidFill>
            </a:endParaRPr>
          </a:p>
          <a:p>
            <a:pPr marL="285750" indent="-285750">
              <a:buFont typeface="Arial" panose="020B0604020202020204" pitchFamily="34" charset="0"/>
              <a:buChar char="•"/>
            </a:pPr>
            <a:r>
              <a:rPr lang="en-US" sz="2800" dirty="0">
                <a:solidFill>
                  <a:srgbClr val="293338"/>
                </a:solidFill>
              </a:rPr>
              <a:t>Christian Araujo	</a:t>
            </a:r>
            <a:r>
              <a:rPr lang="en-US" sz="2800" b="1" dirty="0">
                <a:solidFill>
                  <a:srgbClr val="293338"/>
                </a:solidFill>
              </a:rPr>
              <a:t>@</a:t>
            </a:r>
            <a:r>
              <a:rPr lang="en-US" sz="2800" b="1" dirty="0" err="1">
                <a:solidFill>
                  <a:srgbClr val="293338"/>
                </a:solidFill>
              </a:rPr>
              <a:t>charaujo</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Lopez		</a:t>
            </a:r>
            <a:r>
              <a:rPr lang="en-US" sz="2800" b="1" dirty="0">
                <a:solidFill>
                  <a:srgbClr val="293338"/>
                </a:solidFill>
              </a:rPr>
              <a:t>@</a:t>
            </a:r>
            <a:r>
              <a:rPr lang="en-US" sz="2800" b="1" dirty="0" err="1">
                <a:solidFill>
                  <a:srgbClr val="293338"/>
                </a:solidFill>
              </a:rPr>
              <a:t>CarlosLopezSQL</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Eduardo Pivaral		</a:t>
            </a:r>
            <a:r>
              <a:rPr lang="en-US" sz="2800" b="1" dirty="0">
                <a:solidFill>
                  <a:srgbClr val="293338"/>
                </a:solidFill>
              </a:rPr>
              <a:t>@</a:t>
            </a:r>
            <a:r>
              <a:rPr lang="en-US" sz="2800" b="1" dirty="0" err="1">
                <a:solidFill>
                  <a:srgbClr val="293338"/>
                </a:solidFill>
              </a:rPr>
              <a:t>EduardoDBA</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Robles		</a:t>
            </a:r>
            <a:r>
              <a:rPr lang="en-US" sz="2800" b="1" dirty="0">
                <a:solidFill>
                  <a:srgbClr val="293338"/>
                </a:solidFill>
              </a:rPr>
              <a:t>@</a:t>
            </a:r>
            <a:r>
              <a:rPr lang="en-US" sz="2800" b="1" dirty="0" err="1">
                <a:solidFill>
                  <a:srgbClr val="293338"/>
                </a:solidFill>
              </a:rPr>
              <a:t>dbamastery</a:t>
            </a:r>
            <a:endParaRPr lang="en-US" sz="2800" b="1" dirty="0">
              <a:solidFill>
                <a:srgbClr val="293338"/>
              </a:solidFill>
            </a:endParaRPr>
          </a:p>
          <a:p>
            <a:r>
              <a:rPr lang="en-US" sz="2800" b="1" dirty="0">
                <a:solidFill>
                  <a:srgbClr val="293338"/>
                </a:solidFill>
              </a:rPr>
              <a:t>* </a:t>
            </a:r>
            <a:r>
              <a:rPr lang="en-US" sz="2800" dirty="0">
                <a:solidFill>
                  <a:srgbClr val="293338"/>
                </a:solidFill>
              </a:rPr>
              <a:t>Allan Fong</a:t>
            </a:r>
            <a:r>
              <a:rPr lang="en-US" sz="2800" b="1" dirty="0">
                <a:solidFill>
                  <a:srgbClr val="293338"/>
                </a:solidFill>
              </a:rPr>
              <a:t>		@</a:t>
            </a:r>
            <a:r>
              <a:rPr lang="en-US" sz="2800" b="1" dirty="0" err="1">
                <a:solidFill>
                  <a:srgbClr val="293338"/>
                </a:solidFill>
              </a:rPr>
              <a:t>omegagt</a:t>
            </a:r>
            <a:endParaRPr lang="en-US" sz="2800" b="1" dirty="0">
              <a:solidFill>
                <a:srgbClr val="293338"/>
              </a:solidFill>
            </a:endParaRPr>
          </a:p>
          <a:p>
            <a:endParaRPr lang="en-US" sz="2800" dirty="0">
              <a:solidFill>
                <a:srgbClr val="293338"/>
              </a:solidFill>
            </a:endParaRPr>
          </a:p>
          <a:p>
            <a:r>
              <a:rPr lang="en-US" sz="2800" dirty="0">
                <a:solidFill>
                  <a:srgbClr val="293338"/>
                </a:solidFill>
                <a:hlinkClick r:id="rId2"/>
              </a:rPr>
              <a:t>gtssug.pass.org</a:t>
            </a:r>
            <a:endParaRPr lang="en-US" sz="2800" dirty="0">
              <a:solidFill>
                <a:srgbClr val="293338"/>
              </a:solidFill>
            </a:endParaRPr>
          </a:p>
          <a:p>
            <a:endParaRPr lang="en-US" sz="2800" dirty="0">
              <a:solidFill>
                <a:srgbClr val="293338"/>
              </a:solidFill>
            </a:endParaRPr>
          </a:p>
          <a:p>
            <a:br>
              <a:rPr lang="en-US" sz="2800" dirty="0"/>
            </a:br>
            <a:endParaRPr lang="en-US" sz="2800" dirty="0"/>
          </a:p>
        </p:txBody>
      </p:sp>
      <p:pic>
        <p:nvPicPr>
          <p:cNvPr id="6" name="Picture 5">
            <a:extLst>
              <a:ext uri="{FF2B5EF4-FFF2-40B4-BE49-F238E27FC236}">
                <a16:creationId xmlns:a16="http://schemas.microsoft.com/office/drawing/2014/main" id="{E37EAD29-23F5-428C-8799-BE8FD62113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1218" y="56623"/>
            <a:ext cx="5262791" cy="2432650"/>
          </a:xfrm>
          <a:prstGeom prst="rect">
            <a:avLst/>
          </a:prstGeom>
        </p:spPr>
      </p:pic>
    </p:spTree>
    <p:extLst>
      <p:ext uri="{BB962C8B-B14F-4D97-AF65-F5344CB8AC3E}">
        <p14:creationId xmlns:p14="http://schemas.microsoft.com/office/powerpoint/2010/main" val="1404705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A5429A-27F7-4220-B91E-BBB9A5DF3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551" y="-766971"/>
            <a:ext cx="3548087" cy="3552818"/>
          </a:xfrm>
          <a:prstGeom prst="rect">
            <a:avLst/>
          </a:prstGeom>
        </p:spPr>
      </p:pic>
      <p:graphicFrame>
        <p:nvGraphicFramePr>
          <p:cNvPr id="2" name="Table 1">
            <a:extLst>
              <a:ext uri="{FF2B5EF4-FFF2-40B4-BE49-F238E27FC236}">
                <a16:creationId xmlns:a16="http://schemas.microsoft.com/office/drawing/2014/main" id="{FC71275B-D92A-49BC-9C85-BF3AE98BBEC2}"/>
              </a:ext>
            </a:extLst>
          </p:cNvPr>
          <p:cNvGraphicFramePr>
            <a:graphicFrameLocks noGrp="1"/>
          </p:cNvGraphicFramePr>
          <p:nvPr>
            <p:extLst>
              <p:ext uri="{D42A27DB-BD31-4B8C-83A1-F6EECF244321}">
                <p14:modId xmlns:p14="http://schemas.microsoft.com/office/powerpoint/2010/main" val="919952295"/>
              </p:ext>
            </p:extLst>
          </p:nvPr>
        </p:nvGraphicFramePr>
        <p:xfrm>
          <a:off x="808112" y="2475781"/>
          <a:ext cx="10515600" cy="3614469"/>
        </p:xfrm>
        <a:graphic>
          <a:graphicData uri="http://schemas.openxmlformats.org/drawingml/2006/table">
            <a:tbl>
              <a:tblPr>
                <a:tableStyleId>{5C22544A-7EE6-4342-B048-85BDC9FD1C3A}</a:tableStyleId>
              </a:tblPr>
              <a:tblGrid>
                <a:gridCol w="1834678">
                  <a:extLst>
                    <a:ext uri="{9D8B030D-6E8A-4147-A177-3AD203B41FA5}">
                      <a16:colId xmlns:a16="http://schemas.microsoft.com/office/drawing/2014/main" val="3223277656"/>
                    </a:ext>
                  </a:extLst>
                </a:gridCol>
                <a:gridCol w="1161459">
                  <a:extLst>
                    <a:ext uri="{9D8B030D-6E8A-4147-A177-3AD203B41FA5}">
                      <a16:colId xmlns:a16="http://schemas.microsoft.com/office/drawing/2014/main" val="4190591231"/>
                    </a:ext>
                  </a:extLst>
                </a:gridCol>
                <a:gridCol w="1397479">
                  <a:extLst>
                    <a:ext uri="{9D8B030D-6E8A-4147-A177-3AD203B41FA5}">
                      <a16:colId xmlns:a16="http://schemas.microsoft.com/office/drawing/2014/main" val="2552046394"/>
                    </a:ext>
                  </a:extLst>
                </a:gridCol>
                <a:gridCol w="3485072">
                  <a:extLst>
                    <a:ext uri="{9D8B030D-6E8A-4147-A177-3AD203B41FA5}">
                      <a16:colId xmlns:a16="http://schemas.microsoft.com/office/drawing/2014/main" val="1047595949"/>
                    </a:ext>
                  </a:extLst>
                </a:gridCol>
                <a:gridCol w="2636912">
                  <a:extLst>
                    <a:ext uri="{9D8B030D-6E8A-4147-A177-3AD203B41FA5}">
                      <a16:colId xmlns:a16="http://schemas.microsoft.com/office/drawing/2014/main" val="4213739382"/>
                    </a:ext>
                  </a:extLst>
                </a:gridCol>
              </a:tblGrid>
              <a:tr h="334244">
                <a:tc>
                  <a:txBody>
                    <a:bodyPr/>
                    <a:lstStyle/>
                    <a:p>
                      <a:pPr algn="ctr" fontAlgn="b"/>
                      <a:r>
                        <a:rPr lang="en-CA" sz="1200" b="1" u="none" strike="noStrike" dirty="0">
                          <a:solidFill>
                            <a:schemeClr val="bg1"/>
                          </a:solidFill>
                          <a:effectLst/>
                        </a:rPr>
                        <a:t>Virtual Group</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a:solidFill>
                            <a:schemeClr val="bg1"/>
                          </a:solidFill>
                          <a:effectLst/>
                        </a:rPr>
                        <a:t>Meeting Date</a:t>
                      </a:r>
                      <a:endParaRPr lang="en-CA" sz="1200" b="1" i="0" u="none" strike="noStrike">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Time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Topic</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Website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extLst>
                  <a:ext uri="{0D108BD9-81ED-4DB2-BD59-A6C34878D82A}">
                    <a16:rowId xmlns:a16="http://schemas.microsoft.com/office/drawing/2014/main" val="2922634571"/>
                  </a:ext>
                </a:extLst>
              </a:tr>
              <a:tr h="656045">
                <a:tc>
                  <a:txBody>
                    <a:bodyPr/>
                    <a:lstStyle/>
                    <a:p>
                      <a:pPr algn="ctr" rtl="0" fontAlgn="ctr"/>
                      <a:r>
                        <a:rPr lang="en-US" sz="1000" b="0" i="0" u="none" strike="noStrike" dirty="0">
                          <a:solidFill>
                            <a:srgbClr val="000000"/>
                          </a:solidFill>
                          <a:effectLst/>
                          <a:latin typeface="Segoe"/>
                        </a:rPr>
                        <a:t>Cloud</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Mar 28,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Shard Attack - Horizontal Scaling in Azure SQL Database - David Postlethwaite</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cloud.pass.org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3460306853"/>
                  </a:ext>
                </a:extLst>
              </a:tr>
              <a:tr h="656045">
                <a:tc>
                  <a:txBody>
                    <a:bodyPr/>
                    <a:lstStyle/>
                    <a:p>
                      <a:pPr algn="ctr" rtl="0" fontAlgn="ctr"/>
                      <a:r>
                        <a:rPr lang="en-US" sz="1000" b="0" i="0" u="none" strike="noStrike" dirty="0">
                          <a:solidFill>
                            <a:srgbClr val="FF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FF0000"/>
                          </a:solidFill>
                          <a:effectLst/>
                          <a:latin typeface="Segoe"/>
                        </a:rPr>
                        <a:t>Apr 2,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FF0000"/>
                          </a:solidFill>
                          <a:effectLst/>
                          <a:latin typeface="Segoe"/>
                        </a:rPr>
                        <a:t>16:00 – 17:00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FF0000"/>
                          </a:solidFill>
                          <a:effectLst/>
                          <a:latin typeface="Segoe"/>
                        </a:rPr>
                        <a:t>Performance Troubleshooting Using Wait Statistics - Paul Randal</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FF0000"/>
                          </a:solidFill>
                          <a:effectLst/>
                          <a:latin typeface="Segoe"/>
                        </a:rPr>
                        <a:t>fundamentals.pass.org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29884617"/>
                  </a:ext>
                </a:extLst>
              </a:tr>
              <a:tr h="656045">
                <a:tc>
                  <a:txBody>
                    <a:bodyPr/>
                    <a:lstStyle/>
                    <a:p>
                      <a:pPr algn="ctr" rtl="0" fontAlgn="ctr"/>
                      <a:r>
                        <a:rPr lang="en-US" sz="1000" b="0" i="0" u="none" strike="noStrike" dirty="0">
                          <a:solidFill>
                            <a:srgbClr val="000000"/>
                          </a:solidFill>
                          <a:effectLst/>
                          <a:latin typeface="Segoe"/>
                        </a:rPr>
                        <a:t>Professional Development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Apr 3,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16:00 – 17:00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Working at Microsoft, Certifications and Diversity - George Walters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err="1">
                          <a:solidFill>
                            <a:srgbClr val="000000"/>
                          </a:solidFill>
                          <a:effectLst/>
                          <a:latin typeface="Segoe"/>
                        </a:rPr>
                        <a:t>professionaldevelopment</a:t>
                      </a:r>
                      <a:r>
                        <a:rPr lang="en-US" sz="1000" b="0" i="0" u="none" strike="noStrike" dirty="0">
                          <a:solidFill>
                            <a:srgbClr val="000000"/>
                          </a:solidFill>
                          <a:effectLst/>
                          <a:latin typeface="Segoe"/>
                        </a:rPr>
                        <a:t>.</a:t>
                      </a:r>
                    </a:p>
                    <a:p>
                      <a:pPr algn="ctr" rtl="0" fontAlgn="ctr"/>
                      <a:r>
                        <a:rPr lang="en-US" sz="1000" b="0" i="0" u="none" strike="noStrike" dirty="0">
                          <a:solidFill>
                            <a:srgbClr val="000000"/>
                          </a:solidFill>
                          <a:effectLst/>
                          <a:latin typeface="Segoe"/>
                        </a:rPr>
                        <a:t>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21745184"/>
                  </a:ext>
                </a:extLst>
              </a:tr>
              <a:tr h="656045">
                <a:tc>
                  <a:txBody>
                    <a:bodyPr/>
                    <a:lstStyle/>
                    <a:p>
                      <a:pPr algn="ctr" rtl="0" fontAlgn="ctr"/>
                      <a:r>
                        <a:rPr lang="en-US" sz="1000" b="0" i="0" u="none" strike="noStrike">
                          <a:solidFill>
                            <a:srgbClr val="000000"/>
                          </a:solidFill>
                          <a:effectLst/>
                          <a:latin typeface="Segoe"/>
                        </a:rPr>
                        <a:t>Cloud</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Apr 4,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ETL2.0: Data Engineering with Azure Databricks - </a:t>
                      </a:r>
                      <a:r>
                        <a:rPr lang="en-US" sz="1000" b="0" i="0" u="none" strike="noStrike" dirty="0" err="1">
                          <a:solidFill>
                            <a:srgbClr val="000000"/>
                          </a:solidFill>
                          <a:effectLst/>
                          <a:latin typeface="Segoe"/>
                        </a:rPr>
                        <a:t>Asanka</a:t>
                      </a:r>
                      <a:r>
                        <a:rPr lang="en-US" sz="1000" b="0" i="0" u="none" strike="noStrike" dirty="0">
                          <a:solidFill>
                            <a:srgbClr val="000000"/>
                          </a:solidFill>
                          <a:effectLst/>
                          <a:latin typeface="Segoe"/>
                        </a:rPr>
                        <a:t> </a:t>
                      </a:r>
                      <a:r>
                        <a:rPr lang="en-US" sz="1000" b="0" i="0" u="none" strike="noStrike" dirty="0" err="1">
                          <a:solidFill>
                            <a:srgbClr val="000000"/>
                          </a:solidFill>
                          <a:effectLst/>
                          <a:latin typeface="Segoe"/>
                        </a:rPr>
                        <a:t>Padmakumara</a:t>
                      </a:r>
                      <a:endParaRPr lang="en-US" sz="100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cloud.pass.org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36305562"/>
                  </a:ext>
                </a:extLst>
              </a:tr>
              <a:tr h="656045">
                <a:tc>
                  <a:txBody>
                    <a:bodyPr/>
                    <a:lstStyle/>
                    <a:p>
                      <a:pPr algn="ctr" rtl="0" fontAlgn="ctr"/>
                      <a:r>
                        <a:rPr lang="en-US" sz="1000" b="0" i="0" u="none" strike="noStrike" dirty="0">
                          <a:solidFill>
                            <a:srgbClr val="FF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FF0000"/>
                          </a:solidFill>
                          <a:effectLst/>
                          <a:latin typeface="Segoe"/>
                        </a:rPr>
                        <a:t>Apr 9,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FF0000"/>
                          </a:solidFill>
                          <a:effectLst/>
                          <a:latin typeface="Segoe"/>
                        </a:rPr>
                        <a:t>02:30 – 03:30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FF0000"/>
                          </a:solidFill>
                          <a:effectLst/>
                          <a:latin typeface="Segoe"/>
                        </a:rPr>
                        <a:t>Containers - You Better Get on Board! </a:t>
                      </a:r>
                    </a:p>
                    <a:p>
                      <a:pPr algn="ctr" rtl="0" fontAlgn="ctr"/>
                      <a:r>
                        <a:rPr lang="en-US" sz="1000" b="0" i="0" u="none" strike="noStrike" dirty="0">
                          <a:solidFill>
                            <a:srgbClr val="FF0000"/>
                          </a:solidFill>
                          <a:effectLst/>
                          <a:latin typeface="Segoe"/>
                        </a:rPr>
                        <a:t>- Anthony </a:t>
                      </a:r>
                      <a:r>
                        <a:rPr lang="en-US" sz="1000" b="0" i="0" u="none" strike="noStrike" dirty="0" err="1">
                          <a:solidFill>
                            <a:srgbClr val="FF0000"/>
                          </a:solidFill>
                          <a:effectLst/>
                          <a:latin typeface="Segoe"/>
                        </a:rPr>
                        <a:t>Nocentino</a:t>
                      </a:r>
                      <a:endParaRPr lang="en-US" sz="1000" b="0" i="0" u="none" strike="noStrike" dirty="0">
                        <a:solidFill>
                          <a:srgbClr val="FF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FF0000"/>
                          </a:solidFill>
                          <a:effectLst/>
                          <a:latin typeface="Segoe"/>
                        </a:rPr>
                        <a:t>fundamentals.pass.org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1685430632"/>
                  </a:ext>
                </a:extLst>
              </a:tr>
            </a:tbl>
          </a:graphicData>
        </a:graphic>
      </p:graphicFrame>
      <p:sp>
        <p:nvSpPr>
          <p:cNvPr id="6" name="Rectangle 6">
            <a:extLst>
              <a:ext uri="{FF2B5EF4-FFF2-40B4-BE49-F238E27FC236}">
                <a16:creationId xmlns:a16="http://schemas.microsoft.com/office/drawing/2014/main" id="{24A075B6-11DB-4582-AA3F-AFFDA4BBC219}"/>
              </a:ext>
            </a:extLst>
          </p:cNvPr>
          <p:cNvSpPr/>
          <p:nvPr/>
        </p:nvSpPr>
        <p:spPr>
          <a:xfrm>
            <a:off x="3552093" y="-34209"/>
            <a:ext cx="8639908" cy="2087295"/>
          </a:xfrm>
          <a:custGeom>
            <a:avLst/>
            <a:gdLst>
              <a:gd name="connsiteX0" fmla="*/ 0 w 12192000"/>
              <a:gd name="connsiteY0" fmla="*/ 0 h 2087295"/>
              <a:gd name="connsiteX1" fmla="*/ 12192000 w 12192000"/>
              <a:gd name="connsiteY1" fmla="*/ 0 h 2087295"/>
              <a:gd name="connsiteX2" fmla="*/ 12192000 w 12192000"/>
              <a:gd name="connsiteY2" fmla="*/ 2087295 h 2087295"/>
              <a:gd name="connsiteX3" fmla="*/ 0 w 12192000"/>
              <a:gd name="connsiteY3" fmla="*/ 2087295 h 2087295"/>
              <a:gd name="connsiteX4" fmla="*/ 0 w 12192000"/>
              <a:gd name="connsiteY4" fmla="*/ 0 h 2087295"/>
              <a:gd name="connsiteX0" fmla="*/ 0 w 12192000"/>
              <a:gd name="connsiteY0" fmla="*/ 0 h 2087295"/>
              <a:gd name="connsiteX1" fmla="*/ 12192000 w 12192000"/>
              <a:gd name="connsiteY1" fmla="*/ 0 h 2087295"/>
              <a:gd name="connsiteX2" fmla="*/ 12192000 w 12192000"/>
              <a:gd name="connsiteY2" fmla="*/ 2087295 h 2087295"/>
              <a:gd name="connsiteX3" fmla="*/ 5539154 w 12192000"/>
              <a:gd name="connsiteY3" fmla="*/ 2087295 h 2087295"/>
              <a:gd name="connsiteX4" fmla="*/ 0 w 12192000"/>
              <a:gd name="connsiteY4" fmla="*/ 0 h 2087295"/>
              <a:gd name="connsiteX0" fmla="*/ 0 w 8639908"/>
              <a:gd name="connsiteY0" fmla="*/ 17585 h 2087295"/>
              <a:gd name="connsiteX1" fmla="*/ 8639908 w 8639908"/>
              <a:gd name="connsiteY1" fmla="*/ 0 h 2087295"/>
              <a:gd name="connsiteX2" fmla="*/ 8639908 w 8639908"/>
              <a:gd name="connsiteY2" fmla="*/ 2087295 h 2087295"/>
              <a:gd name="connsiteX3" fmla="*/ 1987062 w 8639908"/>
              <a:gd name="connsiteY3" fmla="*/ 2087295 h 2087295"/>
              <a:gd name="connsiteX4" fmla="*/ 0 w 8639908"/>
              <a:gd name="connsiteY4" fmla="*/ 17585 h 2087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908" h="2087295">
                <a:moveTo>
                  <a:pt x="0" y="17585"/>
                </a:moveTo>
                <a:lnTo>
                  <a:pt x="8639908" y="0"/>
                </a:lnTo>
                <a:lnTo>
                  <a:pt x="8639908" y="2087295"/>
                </a:lnTo>
                <a:lnTo>
                  <a:pt x="1987062" y="2087295"/>
                </a:lnTo>
                <a:lnTo>
                  <a:pt x="0" y="17585"/>
                </a:lnTo>
                <a:close/>
              </a:path>
            </a:pathLst>
          </a:custGeom>
          <a:solidFill>
            <a:srgbClr val="302A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Segoe UI"/>
              <a:ea typeface="+mn-ea"/>
              <a:cs typeface="+mn-cs"/>
            </a:endParaRPr>
          </a:p>
        </p:txBody>
      </p:sp>
      <p:sp>
        <p:nvSpPr>
          <p:cNvPr id="7" name="Title 14">
            <a:extLst>
              <a:ext uri="{FF2B5EF4-FFF2-40B4-BE49-F238E27FC236}">
                <a16:creationId xmlns:a16="http://schemas.microsoft.com/office/drawing/2014/main" id="{131E30F0-B9B4-4677-B243-D55BB83C914A}"/>
              </a:ext>
            </a:extLst>
          </p:cNvPr>
          <p:cNvSpPr txBox="1">
            <a:spLocks/>
          </p:cNvSpPr>
          <p:nvPr/>
        </p:nvSpPr>
        <p:spPr>
          <a:xfrm>
            <a:off x="6014386" y="694459"/>
            <a:ext cx="5767305"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Segoe UI"/>
              </a:rPr>
              <a:t>Upcoming Virtual Group Webinars</a:t>
            </a:r>
            <a:endParaRPr kumimoji="0" lang="en-US" sz="2000" b="0" i="0" u="none" strike="noStrike" kern="1200" cap="none" spc="0" normalizeH="0" baseline="0" noProof="0" dirty="0">
              <a:ln>
                <a:noFill/>
              </a:ln>
              <a:solidFill>
                <a:prstClr val="white"/>
              </a:solidFill>
              <a:effectLst/>
              <a:uLnTx/>
              <a:uFillTx/>
              <a:latin typeface="Segoe UI"/>
            </a:endParaRPr>
          </a:p>
        </p:txBody>
      </p:sp>
    </p:spTree>
    <p:extLst>
      <p:ext uri="{BB962C8B-B14F-4D97-AF65-F5344CB8AC3E}">
        <p14:creationId xmlns:p14="http://schemas.microsoft.com/office/powerpoint/2010/main" val="31217786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A5429A-27F7-4220-B91E-BBB9A5DF3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551" y="-766971"/>
            <a:ext cx="3548087" cy="3552818"/>
          </a:xfrm>
          <a:prstGeom prst="rect">
            <a:avLst/>
          </a:prstGeom>
        </p:spPr>
      </p:pic>
      <p:graphicFrame>
        <p:nvGraphicFramePr>
          <p:cNvPr id="2" name="Table 1">
            <a:extLst>
              <a:ext uri="{FF2B5EF4-FFF2-40B4-BE49-F238E27FC236}">
                <a16:creationId xmlns:a16="http://schemas.microsoft.com/office/drawing/2014/main" id="{FC71275B-D92A-49BC-9C85-BF3AE98BBEC2}"/>
              </a:ext>
            </a:extLst>
          </p:cNvPr>
          <p:cNvGraphicFramePr>
            <a:graphicFrameLocks noGrp="1"/>
          </p:cNvGraphicFramePr>
          <p:nvPr>
            <p:extLst>
              <p:ext uri="{D42A27DB-BD31-4B8C-83A1-F6EECF244321}">
                <p14:modId xmlns:p14="http://schemas.microsoft.com/office/powerpoint/2010/main" val="3414458763"/>
              </p:ext>
            </p:extLst>
          </p:nvPr>
        </p:nvGraphicFramePr>
        <p:xfrm>
          <a:off x="838200" y="2144311"/>
          <a:ext cx="10515600" cy="3614469"/>
        </p:xfrm>
        <a:graphic>
          <a:graphicData uri="http://schemas.openxmlformats.org/drawingml/2006/table">
            <a:tbl>
              <a:tblPr>
                <a:tableStyleId>{5C22544A-7EE6-4342-B048-85BDC9FD1C3A}</a:tableStyleId>
              </a:tblPr>
              <a:tblGrid>
                <a:gridCol w="1834678">
                  <a:extLst>
                    <a:ext uri="{9D8B030D-6E8A-4147-A177-3AD203B41FA5}">
                      <a16:colId xmlns:a16="http://schemas.microsoft.com/office/drawing/2014/main" val="3223277656"/>
                    </a:ext>
                  </a:extLst>
                </a:gridCol>
                <a:gridCol w="1161459">
                  <a:extLst>
                    <a:ext uri="{9D8B030D-6E8A-4147-A177-3AD203B41FA5}">
                      <a16:colId xmlns:a16="http://schemas.microsoft.com/office/drawing/2014/main" val="4190591231"/>
                    </a:ext>
                  </a:extLst>
                </a:gridCol>
                <a:gridCol w="1397479">
                  <a:extLst>
                    <a:ext uri="{9D8B030D-6E8A-4147-A177-3AD203B41FA5}">
                      <a16:colId xmlns:a16="http://schemas.microsoft.com/office/drawing/2014/main" val="2552046394"/>
                    </a:ext>
                  </a:extLst>
                </a:gridCol>
                <a:gridCol w="3485072">
                  <a:extLst>
                    <a:ext uri="{9D8B030D-6E8A-4147-A177-3AD203B41FA5}">
                      <a16:colId xmlns:a16="http://schemas.microsoft.com/office/drawing/2014/main" val="1047595949"/>
                    </a:ext>
                  </a:extLst>
                </a:gridCol>
                <a:gridCol w="2636912">
                  <a:extLst>
                    <a:ext uri="{9D8B030D-6E8A-4147-A177-3AD203B41FA5}">
                      <a16:colId xmlns:a16="http://schemas.microsoft.com/office/drawing/2014/main" val="4213739382"/>
                    </a:ext>
                  </a:extLst>
                </a:gridCol>
              </a:tblGrid>
              <a:tr h="334244">
                <a:tc>
                  <a:txBody>
                    <a:bodyPr/>
                    <a:lstStyle/>
                    <a:p>
                      <a:pPr algn="ctr" fontAlgn="b"/>
                      <a:r>
                        <a:rPr lang="en-CA" sz="1200" b="1" u="none" strike="noStrike" dirty="0">
                          <a:solidFill>
                            <a:schemeClr val="bg1"/>
                          </a:solidFill>
                          <a:effectLst/>
                        </a:rPr>
                        <a:t>Virtual Group</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a:solidFill>
                            <a:schemeClr val="bg1"/>
                          </a:solidFill>
                          <a:effectLst/>
                        </a:rPr>
                        <a:t>Meeting Date</a:t>
                      </a:r>
                      <a:endParaRPr lang="en-CA" sz="1200" b="1" i="0" u="none" strike="noStrike">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Time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Topic</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Website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extLst>
                  <a:ext uri="{0D108BD9-81ED-4DB2-BD59-A6C34878D82A}">
                    <a16:rowId xmlns:a16="http://schemas.microsoft.com/office/drawing/2014/main" val="2922634571"/>
                  </a:ext>
                </a:extLst>
              </a:tr>
              <a:tr h="656045">
                <a:tc>
                  <a:txBody>
                    <a:bodyPr/>
                    <a:lstStyle/>
                    <a:p>
                      <a:pPr algn="ctr" rtl="0" fontAlgn="ctr"/>
                      <a:r>
                        <a:rPr lang="en-US" sz="1000" b="0" i="0" u="none" strike="noStrike" dirty="0">
                          <a:solidFill>
                            <a:srgbClr val="000000"/>
                          </a:solidFill>
                          <a:effectLst/>
                          <a:latin typeface="Segoe"/>
                        </a:rPr>
                        <a:t>Data Architecture</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Apr 10,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18:00 – 19:00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Going Asynchronous with Service Broker - Jonathan Kehayias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dataarch.pass.org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3460306853"/>
                  </a:ext>
                </a:extLst>
              </a:tr>
              <a:tr h="656045">
                <a:tc>
                  <a:txBody>
                    <a:bodyPr/>
                    <a:lstStyle/>
                    <a:p>
                      <a:pPr algn="ctr" rtl="0" fontAlgn="ctr"/>
                      <a:r>
                        <a:rPr lang="en-US" sz="1000" b="0" i="0" u="none" strike="noStrike">
                          <a:solidFill>
                            <a:srgbClr val="000000"/>
                          </a:solidFill>
                          <a:effectLst/>
                          <a:latin typeface="Segoe"/>
                        </a:rPr>
                        <a:t>Cloud</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Apr 11,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fr-FR" sz="1000" b="0" i="0" u="none" strike="noStrike" dirty="0">
                          <a:solidFill>
                            <a:srgbClr val="000000"/>
                          </a:solidFill>
                          <a:effectLst/>
                          <a:latin typeface="Segoe"/>
                        </a:rPr>
                        <a:t>Azure Intelligent Services - Amie Mason</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cloud.pass.org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29884617"/>
                  </a:ext>
                </a:extLst>
              </a:tr>
              <a:tr h="656045">
                <a:tc>
                  <a:txBody>
                    <a:bodyPr/>
                    <a:lstStyle/>
                    <a:p>
                      <a:pPr algn="ctr" rtl="0" fontAlgn="ctr"/>
                      <a:r>
                        <a:rPr lang="en-US" sz="1000" b="0" i="0" u="none" strike="noStrike" dirty="0">
                          <a:solidFill>
                            <a:srgbClr val="00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Apr 16,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16:00 – 17:00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3 Performance Tuning Tricks you Always Wanted to Know - Pinal Dave</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fundamentals.pass.org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21745184"/>
                  </a:ext>
                </a:extLst>
              </a:tr>
              <a:tr h="656045">
                <a:tc>
                  <a:txBody>
                    <a:bodyPr/>
                    <a:lstStyle/>
                    <a:p>
                      <a:pPr algn="ctr" rtl="0" fontAlgn="ctr"/>
                      <a:r>
                        <a:rPr lang="en-US" sz="1000" b="0" i="0" u="none" strike="noStrike" dirty="0">
                          <a:solidFill>
                            <a:srgbClr val="000000"/>
                          </a:solidFill>
                          <a:effectLst/>
                          <a:latin typeface="Segoe"/>
                        </a:rPr>
                        <a:t>Cloud</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Apr 18,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Azure Data Factory v2 with Data Flows Capabilities - Kamil </a:t>
                      </a:r>
                      <a:r>
                        <a:rPr lang="en-US" sz="1000" b="0" i="0" u="none" strike="noStrike" dirty="0" err="1">
                          <a:solidFill>
                            <a:srgbClr val="000000"/>
                          </a:solidFill>
                          <a:effectLst/>
                          <a:latin typeface="Segoe"/>
                        </a:rPr>
                        <a:t>Nowinski</a:t>
                      </a:r>
                      <a:endParaRPr lang="en-US" sz="100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cloud.pass.org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36305562"/>
                  </a:ext>
                </a:extLst>
              </a:tr>
              <a:tr h="656045">
                <a:tc>
                  <a:txBody>
                    <a:bodyPr/>
                    <a:lstStyle/>
                    <a:p>
                      <a:pPr marL="0" algn="ctr" defTabSz="914400" rtl="0" eaLnBrk="1" fontAlgn="ctr" latinLnBrk="0" hangingPunct="1"/>
                      <a:r>
                        <a:rPr lang="en-US" sz="1000" b="0" i="0" u="none" strike="noStrike" kern="1200" dirty="0">
                          <a:solidFill>
                            <a:srgbClr val="000000"/>
                          </a:solidFill>
                          <a:effectLst/>
                          <a:latin typeface="Segoe"/>
                          <a:ea typeface="+mn-ea"/>
                          <a:cs typeface="+mn-cs"/>
                        </a:rPr>
                        <a:t>Cloud</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marL="0" algn="ctr" defTabSz="914400" rtl="0" eaLnBrk="1" fontAlgn="ctr" latinLnBrk="0" hangingPunct="1"/>
                      <a:r>
                        <a:rPr lang="en-US" sz="1000" b="0" i="0" u="none" strike="noStrike" kern="1200" dirty="0">
                          <a:solidFill>
                            <a:srgbClr val="000000"/>
                          </a:solidFill>
                          <a:effectLst/>
                          <a:latin typeface="Segoe"/>
                          <a:ea typeface="+mn-ea"/>
                          <a:cs typeface="+mn-cs"/>
                        </a:rPr>
                        <a:t>Apr 25,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marL="0" algn="ctr" defTabSz="914400" rtl="0" eaLnBrk="1" fontAlgn="ctr" latinLnBrk="0" hangingPunct="1"/>
                      <a:r>
                        <a:rPr lang="en-US" sz="1000" b="0" i="0" u="none" strike="noStrike" kern="1200" dirty="0">
                          <a:solidFill>
                            <a:srgbClr val="000000"/>
                          </a:solidFill>
                          <a:effectLst/>
                          <a:latin typeface="Segoe"/>
                          <a:ea typeface="+mn-ea"/>
                          <a:cs typeface="+mn-cs"/>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marL="0" algn="ctr" defTabSz="914400" rtl="0" eaLnBrk="1" fontAlgn="ctr" latinLnBrk="0" hangingPunct="1"/>
                      <a:r>
                        <a:rPr lang="en-US" sz="1000" b="0" i="0" u="none" strike="noStrike" kern="1200" dirty="0">
                          <a:solidFill>
                            <a:srgbClr val="000000"/>
                          </a:solidFill>
                          <a:effectLst/>
                          <a:latin typeface="Segoe"/>
                          <a:ea typeface="+mn-ea"/>
                          <a:cs typeface="+mn-cs"/>
                        </a:rPr>
                        <a:t>Azure Data Factory V2 - Kevin </a:t>
                      </a:r>
                      <a:r>
                        <a:rPr lang="en-US" sz="1000" b="0" i="0" u="none" strike="noStrike" kern="1200" dirty="0" err="1">
                          <a:solidFill>
                            <a:srgbClr val="000000"/>
                          </a:solidFill>
                          <a:effectLst/>
                          <a:latin typeface="Segoe"/>
                          <a:ea typeface="+mn-ea"/>
                          <a:cs typeface="+mn-cs"/>
                        </a:rPr>
                        <a:t>Wilkie</a:t>
                      </a:r>
                      <a:endParaRPr lang="en-US" sz="1000" b="0" i="0" u="none" strike="noStrike" kern="1200" dirty="0">
                        <a:solidFill>
                          <a:srgbClr val="000000"/>
                        </a:solidFill>
                        <a:effectLst/>
                        <a:latin typeface="Segoe"/>
                        <a:ea typeface="+mn-ea"/>
                        <a:cs typeface="+mn-cs"/>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marL="0" algn="ctr" defTabSz="914400" rtl="0" eaLnBrk="1" fontAlgn="ctr" latinLnBrk="0" hangingPunct="1"/>
                      <a:r>
                        <a:rPr lang="en-US" sz="1000" b="0" i="0" u="none" strike="noStrike" kern="1200" dirty="0">
                          <a:solidFill>
                            <a:srgbClr val="000000"/>
                          </a:solidFill>
                          <a:effectLst/>
                          <a:latin typeface="Segoe"/>
                          <a:ea typeface="+mn-ea"/>
                          <a:cs typeface="+mn-cs"/>
                        </a:rPr>
                        <a:t>cloud.pass.org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449571934"/>
                  </a:ext>
                </a:extLst>
              </a:tr>
            </a:tbl>
          </a:graphicData>
        </a:graphic>
      </p:graphicFrame>
      <p:sp>
        <p:nvSpPr>
          <p:cNvPr id="6" name="Rectangle 6">
            <a:extLst>
              <a:ext uri="{FF2B5EF4-FFF2-40B4-BE49-F238E27FC236}">
                <a16:creationId xmlns:a16="http://schemas.microsoft.com/office/drawing/2014/main" id="{24A075B6-11DB-4582-AA3F-AFFDA4BBC219}"/>
              </a:ext>
            </a:extLst>
          </p:cNvPr>
          <p:cNvSpPr/>
          <p:nvPr/>
        </p:nvSpPr>
        <p:spPr>
          <a:xfrm>
            <a:off x="3552093" y="-34209"/>
            <a:ext cx="8639908" cy="2087295"/>
          </a:xfrm>
          <a:custGeom>
            <a:avLst/>
            <a:gdLst>
              <a:gd name="connsiteX0" fmla="*/ 0 w 12192000"/>
              <a:gd name="connsiteY0" fmla="*/ 0 h 2087295"/>
              <a:gd name="connsiteX1" fmla="*/ 12192000 w 12192000"/>
              <a:gd name="connsiteY1" fmla="*/ 0 h 2087295"/>
              <a:gd name="connsiteX2" fmla="*/ 12192000 w 12192000"/>
              <a:gd name="connsiteY2" fmla="*/ 2087295 h 2087295"/>
              <a:gd name="connsiteX3" fmla="*/ 0 w 12192000"/>
              <a:gd name="connsiteY3" fmla="*/ 2087295 h 2087295"/>
              <a:gd name="connsiteX4" fmla="*/ 0 w 12192000"/>
              <a:gd name="connsiteY4" fmla="*/ 0 h 2087295"/>
              <a:gd name="connsiteX0" fmla="*/ 0 w 12192000"/>
              <a:gd name="connsiteY0" fmla="*/ 0 h 2087295"/>
              <a:gd name="connsiteX1" fmla="*/ 12192000 w 12192000"/>
              <a:gd name="connsiteY1" fmla="*/ 0 h 2087295"/>
              <a:gd name="connsiteX2" fmla="*/ 12192000 w 12192000"/>
              <a:gd name="connsiteY2" fmla="*/ 2087295 h 2087295"/>
              <a:gd name="connsiteX3" fmla="*/ 5539154 w 12192000"/>
              <a:gd name="connsiteY3" fmla="*/ 2087295 h 2087295"/>
              <a:gd name="connsiteX4" fmla="*/ 0 w 12192000"/>
              <a:gd name="connsiteY4" fmla="*/ 0 h 2087295"/>
              <a:gd name="connsiteX0" fmla="*/ 0 w 8639908"/>
              <a:gd name="connsiteY0" fmla="*/ 17585 h 2087295"/>
              <a:gd name="connsiteX1" fmla="*/ 8639908 w 8639908"/>
              <a:gd name="connsiteY1" fmla="*/ 0 h 2087295"/>
              <a:gd name="connsiteX2" fmla="*/ 8639908 w 8639908"/>
              <a:gd name="connsiteY2" fmla="*/ 2087295 h 2087295"/>
              <a:gd name="connsiteX3" fmla="*/ 1987062 w 8639908"/>
              <a:gd name="connsiteY3" fmla="*/ 2087295 h 2087295"/>
              <a:gd name="connsiteX4" fmla="*/ 0 w 8639908"/>
              <a:gd name="connsiteY4" fmla="*/ 17585 h 2087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908" h="2087295">
                <a:moveTo>
                  <a:pt x="0" y="17585"/>
                </a:moveTo>
                <a:lnTo>
                  <a:pt x="8639908" y="0"/>
                </a:lnTo>
                <a:lnTo>
                  <a:pt x="8639908" y="2087295"/>
                </a:lnTo>
                <a:lnTo>
                  <a:pt x="1987062" y="2087295"/>
                </a:lnTo>
                <a:lnTo>
                  <a:pt x="0" y="17585"/>
                </a:lnTo>
                <a:close/>
              </a:path>
            </a:pathLst>
          </a:custGeom>
          <a:solidFill>
            <a:srgbClr val="302A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Segoe UI"/>
              <a:ea typeface="+mn-ea"/>
              <a:cs typeface="+mn-cs"/>
            </a:endParaRPr>
          </a:p>
        </p:txBody>
      </p:sp>
      <p:sp>
        <p:nvSpPr>
          <p:cNvPr id="7" name="Title 14">
            <a:extLst>
              <a:ext uri="{FF2B5EF4-FFF2-40B4-BE49-F238E27FC236}">
                <a16:creationId xmlns:a16="http://schemas.microsoft.com/office/drawing/2014/main" id="{131E30F0-B9B4-4677-B243-D55BB83C914A}"/>
              </a:ext>
            </a:extLst>
          </p:cNvPr>
          <p:cNvSpPr txBox="1">
            <a:spLocks/>
          </p:cNvSpPr>
          <p:nvPr/>
        </p:nvSpPr>
        <p:spPr>
          <a:xfrm>
            <a:off x="6014386" y="694459"/>
            <a:ext cx="5767305"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Segoe UI"/>
              </a:rPr>
              <a:t>Upcoming Virtual Group Webinars</a:t>
            </a:r>
            <a:endParaRPr kumimoji="0" lang="en-US" sz="2000" b="0" i="0" u="none" strike="noStrike" kern="1200" cap="none" spc="0" normalizeH="0" baseline="0" noProof="0" dirty="0">
              <a:ln>
                <a:noFill/>
              </a:ln>
              <a:solidFill>
                <a:prstClr val="white"/>
              </a:solidFill>
              <a:effectLst/>
              <a:uLnTx/>
              <a:uFillTx/>
              <a:latin typeface="Segoe UI"/>
            </a:endParaRPr>
          </a:p>
        </p:txBody>
      </p:sp>
    </p:spTree>
    <p:extLst>
      <p:ext uri="{BB962C8B-B14F-4D97-AF65-F5344CB8AC3E}">
        <p14:creationId xmlns:p14="http://schemas.microsoft.com/office/powerpoint/2010/main" val="1637888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1C94-8FA5-D045-9448-99F7ED61AB34}"/>
              </a:ext>
            </a:extLst>
          </p:cNvPr>
          <p:cNvSpPr>
            <a:spLocks noGrp="1"/>
          </p:cNvSpPr>
          <p:nvPr>
            <p:ph type="title"/>
          </p:nvPr>
        </p:nvSpPr>
        <p:spPr>
          <a:xfrm>
            <a:off x="416993" y="435873"/>
            <a:ext cx="11308283" cy="818705"/>
          </a:xfrm>
        </p:spPr>
        <p:txBody>
          <a:bodyPr/>
          <a:lstStyle/>
          <a:p>
            <a:r>
              <a:rPr lang="en-US" sz="4267" dirty="0"/>
              <a:t>24HOP: 20 Years of PASS – </a:t>
            </a:r>
            <a:br>
              <a:rPr lang="en-US" sz="4267" dirty="0"/>
            </a:br>
            <a:r>
              <a:rPr lang="en-US" sz="4267" dirty="0"/>
              <a:t>Past Learnings and Future Visions </a:t>
            </a:r>
            <a:br>
              <a:rPr lang="en-US" dirty="0"/>
            </a:br>
            <a:r>
              <a:rPr lang="en-US" sz="2667" b="1" dirty="0">
                <a:solidFill>
                  <a:schemeClr val="accent2"/>
                </a:solidFill>
                <a:latin typeface="Segoe UI Semibold" panose="020B0502040204020203" pitchFamily="34" charset="0"/>
                <a:cs typeface="Segoe UI Semibold" panose="020B0502040204020203" pitchFamily="34" charset="0"/>
              </a:rPr>
              <a:t>April 03 – 04, 2019</a:t>
            </a:r>
            <a:endParaRPr lang="en-US" sz="2667" dirty="0"/>
          </a:p>
        </p:txBody>
      </p:sp>
      <p:sp>
        <p:nvSpPr>
          <p:cNvPr id="4" name="Text Placeholder 3">
            <a:extLst>
              <a:ext uri="{FF2B5EF4-FFF2-40B4-BE49-F238E27FC236}">
                <a16:creationId xmlns:a16="http://schemas.microsoft.com/office/drawing/2014/main" id="{B4E45598-B057-614A-93FA-D203DEB22107}"/>
              </a:ext>
            </a:extLst>
          </p:cNvPr>
          <p:cNvSpPr>
            <a:spLocks noGrp="1"/>
          </p:cNvSpPr>
          <p:nvPr>
            <p:ph type="body" sz="quarter" idx="21"/>
          </p:nvPr>
        </p:nvSpPr>
        <p:spPr>
          <a:xfrm>
            <a:off x="416994" y="2586849"/>
            <a:ext cx="9667532" cy="2907536"/>
          </a:xfrm>
        </p:spPr>
        <p:txBody>
          <a:bodyPr/>
          <a:lstStyle/>
          <a:p>
            <a:pPr>
              <a:spcBef>
                <a:spcPts val="0"/>
              </a:spcBef>
            </a:pPr>
            <a:r>
              <a:rPr lang="en-US" sz="2133" dirty="0"/>
              <a:t>As we get ready to celebrate 20 years of PASS supporting community thought leaders, we’re looking for new PASS members and first-time speakers to share their insights on the future of data and how they see the industry, and their careers, evolving over the next 20 years. </a:t>
            </a:r>
          </a:p>
          <a:p>
            <a:pPr>
              <a:spcBef>
                <a:spcPts val="0"/>
              </a:spcBef>
            </a:pPr>
            <a:endParaRPr lang="en-US" sz="2133" dirty="0"/>
          </a:p>
          <a:p>
            <a:pPr>
              <a:spcBef>
                <a:spcPts val="0"/>
              </a:spcBef>
            </a:pPr>
            <a:r>
              <a:rPr lang="en-US" sz="2133" dirty="0"/>
              <a:t>Registration is opening on </a:t>
            </a:r>
            <a:r>
              <a:rPr lang="en-US" sz="2133" b="1" dirty="0"/>
              <a:t>March 20, 2019</a:t>
            </a:r>
            <a:r>
              <a:rPr lang="en-US" sz="2133" dirty="0"/>
              <a:t>! Stay tuned for more information!</a:t>
            </a:r>
          </a:p>
        </p:txBody>
      </p:sp>
      <p:sp>
        <p:nvSpPr>
          <p:cNvPr id="12" name="Rectangle 11">
            <a:extLst>
              <a:ext uri="{FF2B5EF4-FFF2-40B4-BE49-F238E27FC236}">
                <a16:creationId xmlns:a16="http://schemas.microsoft.com/office/drawing/2014/main" id="{82E85DD6-2A60-4A2D-8735-36E5994D338B}"/>
              </a:ext>
            </a:extLst>
          </p:cNvPr>
          <p:cNvSpPr/>
          <p:nvPr/>
        </p:nvSpPr>
        <p:spPr>
          <a:xfrm>
            <a:off x="1820352" y="5717994"/>
            <a:ext cx="8746293" cy="748795"/>
          </a:xfrm>
          <a:prstGeom prst="rect">
            <a:avLst/>
          </a:prstGeom>
        </p:spPr>
        <p:txBody>
          <a:bodyPr wrap="square">
            <a:spAutoFit/>
          </a:bodyPr>
          <a:lstStyle/>
          <a:p>
            <a:pPr defTabSz="1219170"/>
            <a:r>
              <a:rPr lang="en-CA" sz="2133" b="1" dirty="0">
                <a:solidFill>
                  <a:srgbClr val="000000"/>
                </a:solidFill>
                <a:latin typeface="Segoe UI"/>
              </a:rPr>
              <a:t>Learn More</a:t>
            </a:r>
          </a:p>
          <a:p>
            <a:pPr defTabSz="1219170"/>
            <a:r>
              <a:rPr lang="en-US" sz="2133" dirty="0">
                <a:solidFill>
                  <a:srgbClr val="000000"/>
                </a:solidFill>
                <a:latin typeface="Segoe UI"/>
              </a:rPr>
              <a:t>pass.org/24hours/2019/20years/About.aspx</a:t>
            </a:r>
            <a:endParaRPr lang="en-CA" sz="2133" dirty="0">
              <a:solidFill>
                <a:srgbClr val="000000"/>
              </a:solidFill>
              <a:latin typeface="Segoe UI"/>
            </a:endParaRPr>
          </a:p>
        </p:txBody>
      </p:sp>
      <p:pic>
        <p:nvPicPr>
          <p:cNvPr id="5" name="Picture 4" descr="A picture containing object&#10;&#10;Description generated with high confidence">
            <a:extLst>
              <a:ext uri="{FF2B5EF4-FFF2-40B4-BE49-F238E27FC236}">
                <a16:creationId xmlns:a16="http://schemas.microsoft.com/office/drawing/2014/main" id="{E8D0276A-22AF-4CD1-9EDB-B0415A58B68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75224" y="1"/>
            <a:ext cx="2516777" cy="2516777"/>
          </a:xfrm>
          <a:prstGeom prst="rect">
            <a:avLst/>
          </a:prstGeom>
        </p:spPr>
      </p:pic>
      <p:pic>
        <p:nvPicPr>
          <p:cNvPr id="9" name="Picture 8">
            <a:extLst>
              <a:ext uri="{FF2B5EF4-FFF2-40B4-BE49-F238E27FC236}">
                <a16:creationId xmlns:a16="http://schemas.microsoft.com/office/drawing/2014/main" id="{3460A41E-2494-4E52-961E-1830E732AE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5098" y="5182438"/>
            <a:ext cx="1315255" cy="1315255"/>
          </a:xfrm>
          <a:prstGeom prst="rect">
            <a:avLst/>
          </a:prstGeom>
        </p:spPr>
      </p:pic>
    </p:spTree>
    <p:extLst>
      <p:ext uri="{BB962C8B-B14F-4D97-AF65-F5344CB8AC3E}">
        <p14:creationId xmlns:p14="http://schemas.microsoft.com/office/powerpoint/2010/main" val="4120157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5D76C23-C6DA-4F9B-A5B7-1CE4BB40FED4}"/>
              </a:ext>
            </a:extLst>
          </p:cNvPr>
          <p:cNvSpPr/>
          <p:nvPr/>
        </p:nvSpPr>
        <p:spPr>
          <a:xfrm>
            <a:off x="1" y="0"/>
            <a:ext cx="1228989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0">
              <a:solidFill>
                <a:srgbClr val="AFAFAF"/>
              </a:solidFill>
              <a:latin typeface="Segoe UI"/>
            </a:endParaRPr>
          </a:p>
        </p:txBody>
      </p:sp>
      <p:sp>
        <p:nvSpPr>
          <p:cNvPr id="5" name="Title 4">
            <a:extLst>
              <a:ext uri="{FF2B5EF4-FFF2-40B4-BE49-F238E27FC236}">
                <a16:creationId xmlns:a16="http://schemas.microsoft.com/office/drawing/2014/main" id="{FDEF47FD-1E8C-B045-82ED-4BF04CED7D67}"/>
              </a:ext>
            </a:extLst>
          </p:cNvPr>
          <p:cNvSpPr>
            <a:spLocks noGrp="1"/>
          </p:cNvSpPr>
          <p:nvPr>
            <p:ph type="title"/>
          </p:nvPr>
        </p:nvSpPr>
        <p:spPr/>
        <p:txBody>
          <a:bodyPr/>
          <a:lstStyle/>
          <a:p>
            <a:r>
              <a:rPr lang="en-US" sz="4267" dirty="0"/>
              <a:t>Upcoming </a:t>
            </a:r>
            <a:r>
              <a:rPr lang="en-US" sz="4267" dirty="0" err="1"/>
              <a:t>SQLSaturdays</a:t>
            </a:r>
            <a:endParaRPr lang="en-US" sz="4267" dirty="0"/>
          </a:p>
        </p:txBody>
      </p:sp>
      <p:pic>
        <p:nvPicPr>
          <p:cNvPr id="6" name="Picture 5">
            <a:extLst>
              <a:ext uri="{FF2B5EF4-FFF2-40B4-BE49-F238E27FC236}">
                <a16:creationId xmlns:a16="http://schemas.microsoft.com/office/drawing/2014/main" id="{82BB9ACE-2B45-3646-97CF-70197823257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7998" y="1995664"/>
            <a:ext cx="5801545" cy="3867697"/>
          </a:xfrm>
          <a:prstGeom prst="rect">
            <a:avLst/>
          </a:prstGeom>
          <a:effectLst/>
        </p:spPr>
      </p:pic>
      <p:grpSp>
        <p:nvGrpSpPr>
          <p:cNvPr id="4" name="Group 3">
            <a:extLst>
              <a:ext uri="{FF2B5EF4-FFF2-40B4-BE49-F238E27FC236}">
                <a16:creationId xmlns:a16="http://schemas.microsoft.com/office/drawing/2014/main" id="{DFA9D43D-A790-4CBD-9C45-E39B61944C1B}"/>
              </a:ext>
            </a:extLst>
          </p:cNvPr>
          <p:cNvGrpSpPr/>
          <p:nvPr/>
        </p:nvGrpSpPr>
        <p:grpSpPr>
          <a:xfrm>
            <a:off x="5816209" y="1995663"/>
            <a:ext cx="4678423" cy="3874675"/>
            <a:chOff x="6489271" y="1445687"/>
            <a:chExt cx="3508817" cy="2906006"/>
          </a:xfrm>
        </p:grpSpPr>
        <p:sp>
          <p:nvSpPr>
            <p:cNvPr id="16" name="Rectangle 15">
              <a:extLst>
                <a:ext uri="{FF2B5EF4-FFF2-40B4-BE49-F238E27FC236}">
                  <a16:creationId xmlns:a16="http://schemas.microsoft.com/office/drawing/2014/main" id="{E7205BC4-1D4C-214F-87A8-516591B503FF}"/>
                </a:ext>
              </a:extLst>
            </p:cNvPr>
            <p:cNvSpPr/>
            <p:nvPr/>
          </p:nvSpPr>
          <p:spPr>
            <a:xfrm>
              <a:off x="6489271" y="1697120"/>
              <a:ext cx="3508817" cy="2654573"/>
            </a:xfrm>
            <a:prstGeom prst="rect">
              <a:avLst/>
            </a:prstGeom>
          </p:spPr>
          <p:txBody>
            <a:bodyPr wrap="square">
              <a:spAutoFit/>
            </a:bodyPr>
            <a:lstStyle/>
            <a:p>
              <a:pPr defTabSz="1219170"/>
              <a:r>
                <a:rPr lang="en-US" sz="1400" dirty="0">
                  <a:solidFill>
                    <a:srgbClr val="505050"/>
                  </a:solidFill>
                  <a:latin typeface="Segoe UI"/>
                </a:rPr>
                <a:t>#826    Victoria – Mar 16, 2019</a:t>
              </a:r>
            </a:p>
            <a:p>
              <a:pPr defTabSz="1219170"/>
              <a:r>
                <a:rPr lang="en-US" sz="1400" dirty="0">
                  <a:solidFill>
                    <a:srgbClr val="505050"/>
                  </a:solidFill>
                  <a:latin typeface="Segoe UI"/>
                </a:rPr>
                <a:t>#825    Chicago – Mar 23, 2019</a:t>
              </a:r>
            </a:p>
            <a:p>
              <a:pPr defTabSz="1219170"/>
              <a:r>
                <a:rPr lang="en-US" sz="1400" dirty="0">
                  <a:solidFill>
                    <a:srgbClr val="505050"/>
                  </a:solidFill>
                  <a:latin typeface="Segoe UI"/>
                </a:rPr>
                <a:t>#859    Tampa – Mar 23, 2019</a:t>
              </a:r>
            </a:p>
            <a:p>
              <a:pPr defTabSz="1219170"/>
              <a:r>
                <a:rPr lang="en-US" sz="1400" dirty="0">
                  <a:solidFill>
                    <a:srgbClr val="505050"/>
                  </a:solidFill>
                  <a:latin typeface="Segoe UI"/>
                </a:rPr>
                <a:t>#822    Spokane – Mar 23, 2019</a:t>
              </a:r>
            </a:p>
            <a:p>
              <a:pPr defTabSz="1219170"/>
              <a:r>
                <a:rPr lang="en-US" sz="1400" dirty="0">
                  <a:solidFill>
                    <a:srgbClr val="505050"/>
                  </a:solidFill>
                  <a:latin typeface="Segoe UI"/>
                </a:rPr>
                <a:t>#846    Richmond – Mar 30, 2019</a:t>
              </a:r>
            </a:p>
            <a:p>
              <a:pPr defTabSz="1219170"/>
              <a:r>
                <a:rPr lang="en-US" sz="1400" dirty="0">
                  <a:solidFill>
                    <a:srgbClr val="505050"/>
                  </a:solidFill>
                  <a:latin typeface="Segoe UI"/>
                </a:rPr>
                <a:t>#827    Cincinnati – Mar 30, 2019</a:t>
              </a:r>
            </a:p>
            <a:p>
              <a:pPr defTabSz="1219170"/>
              <a:r>
                <a:rPr lang="en-US" sz="1400" dirty="0">
                  <a:solidFill>
                    <a:srgbClr val="505050"/>
                  </a:solidFill>
                  <a:latin typeface="Segoe UI"/>
                </a:rPr>
                <a:t>#813    Boston – BI Edition – Mar 30, 2019</a:t>
              </a:r>
            </a:p>
            <a:p>
              <a:pPr defTabSz="1219170"/>
              <a:r>
                <a:rPr lang="en-CA" sz="1400" dirty="0">
                  <a:solidFill>
                    <a:srgbClr val="505050"/>
                  </a:solidFill>
                  <a:latin typeface="Segoe UI"/>
                </a:rPr>
                <a:t>#</a:t>
              </a:r>
              <a:r>
                <a:rPr lang="en-US" sz="1400" dirty="0">
                  <a:solidFill>
                    <a:srgbClr val="505050"/>
                  </a:solidFill>
                  <a:latin typeface="Segoe UI"/>
                </a:rPr>
                <a:t>842    Madison – Apr 06, 2019</a:t>
              </a:r>
            </a:p>
            <a:p>
              <a:pPr defTabSz="1219170"/>
              <a:r>
                <a:rPr lang="en-CA" sz="1400" dirty="0">
                  <a:solidFill>
                    <a:srgbClr val="FF0000"/>
                  </a:solidFill>
                  <a:latin typeface="Segoe UI"/>
                </a:rPr>
                <a:t>#</a:t>
              </a:r>
              <a:r>
                <a:rPr lang="en-US" sz="1400" dirty="0">
                  <a:solidFill>
                    <a:srgbClr val="FF0000"/>
                  </a:solidFill>
                  <a:latin typeface="Segoe UI"/>
                </a:rPr>
                <a:t>830    </a:t>
              </a:r>
              <a:r>
                <a:rPr lang="en-US" sz="1400" b="1" dirty="0">
                  <a:solidFill>
                    <a:srgbClr val="505050"/>
                  </a:solidFill>
                  <a:latin typeface="Segoe UI"/>
                </a:rPr>
                <a:t>Colorado Springs – Apr 06, 2019</a:t>
              </a:r>
            </a:p>
            <a:p>
              <a:pPr defTabSz="1219170"/>
              <a:r>
                <a:rPr lang="en-CA" sz="1400" dirty="0">
                  <a:solidFill>
                    <a:srgbClr val="505050"/>
                  </a:solidFill>
                  <a:latin typeface="Segoe UI"/>
                </a:rPr>
                <a:t>#</a:t>
              </a:r>
              <a:r>
                <a:rPr lang="en-US" sz="1400" dirty="0">
                  <a:solidFill>
                    <a:srgbClr val="505050"/>
                  </a:solidFill>
                  <a:latin typeface="Segoe UI"/>
                </a:rPr>
                <a:t>843    Québec – Apr 12, 2019</a:t>
              </a:r>
            </a:p>
            <a:p>
              <a:pPr defTabSz="1219170"/>
              <a:r>
                <a:rPr lang="en-CA" sz="1400" dirty="0">
                  <a:solidFill>
                    <a:srgbClr val="505050"/>
                  </a:solidFill>
                  <a:latin typeface="Segoe UI"/>
                </a:rPr>
                <a:t>#</a:t>
              </a:r>
              <a:r>
                <a:rPr lang="en-US" sz="1400" dirty="0">
                  <a:solidFill>
                    <a:srgbClr val="505050"/>
                  </a:solidFill>
                  <a:latin typeface="Segoe UI"/>
                </a:rPr>
                <a:t>847    Orange County – Apr 13, 2019</a:t>
              </a:r>
            </a:p>
            <a:p>
              <a:pPr defTabSz="1219170"/>
              <a:r>
                <a:rPr lang="en-CA" sz="1400" dirty="0">
                  <a:solidFill>
                    <a:srgbClr val="505050"/>
                  </a:solidFill>
                  <a:latin typeface="Segoe UI"/>
                </a:rPr>
                <a:t>#</a:t>
              </a:r>
              <a:r>
                <a:rPr lang="en-US" sz="1400" dirty="0">
                  <a:solidFill>
                    <a:srgbClr val="505050"/>
                  </a:solidFill>
                  <a:latin typeface="Segoe UI"/>
                </a:rPr>
                <a:t>863    Raleigh – April 27, 2019</a:t>
              </a:r>
            </a:p>
            <a:p>
              <a:pPr defTabSz="1219170"/>
              <a:r>
                <a:rPr lang="en-CA" sz="1400" dirty="0">
                  <a:solidFill>
                    <a:srgbClr val="505050"/>
                  </a:solidFill>
                  <a:latin typeface="Segoe UI"/>
                </a:rPr>
                <a:t>#</a:t>
              </a:r>
              <a:r>
                <a:rPr lang="en-US" sz="1400" dirty="0">
                  <a:solidFill>
                    <a:srgbClr val="505050"/>
                  </a:solidFill>
                  <a:latin typeface="Segoe UI"/>
                </a:rPr>
                <a:t>840    Edmonton – April 27, 2019</a:t>
              </a:r>
            </a:p>
            <a:p>
              <a:pPr defTabSz="1219170"/>
              <a:r>
                <a:rPr lang="en-CA" sz="1400" dirty="0">
                  <a:solidFill>
                    <a:srgbClr val="505050"/>
                  </a:solidFill>
                  <a:latin typeface="Segoe UI"/>
                </a:rPr>
                <a:t>#</a:t>
              </a:r>
              <a:r>
                <a:rPr lang="en-US" sz="1400" dirty="0">
                  <a:solidFill>
                    <a:srgbClr val="505050"/>
                  </a:solidFill>
                  <a:latin typeface="Segoe UI"/>
                </a:rPr>
                <a:t>807    Redmond – April 27, 2019</a:t>
              </a:r>
            </a:p>
            <a:p>
              <a:pPr defTabSz="1219170"/>
              <a:endParaRPr lang="en-US" sz="1400" dirty="0">
                <a:solidFill>
                  <a:srgbClr val="505050"/>
                </a:solidFill>
                <a:latin typeface="Segoe UI"/>
              </a:endParaRPr>
            </a:p>
            <a:p>
              <a:pPr defTabSz="1219170"/>
              <a:endParaRPr lang="en-US" sz="1400" dirty="0">
                <a:solidFill>
                  <a:srgbClr val="505050"/>
                </a:solidFill>
                <a:latin typeface="Segoe UI"/>
              </a:endParaRPr>
            </a:p>
          </p:txBody>
        </p:sp>
        <p:sp>
          <p:nvSpPr>
            <p:cNvPr id="19" name="Rectangle 18">
              <a:extLst>
                <a:ext uri="{FF2B5EF4-FFF2-40B4-BE49-F238E27FC236}">
                  <a16:creationId xmlns:a16="http://schemas.microsoft.com/office/drawing/2014/main" id="{40BB6CA1-D02E-504E-A03A-0D8556CB58B6}"/>
                </a:ext>
              </a:extLst>
            </p:cNvPr>
            <p:cNvSpPr/>
            <p:nvPr/>
          </p:nvSpPr>
          <p:spPr>
            <a:xfrm>
              <a:off x="6489271" y="1445687"/>
              <a:ext cx="2760973" cy="315423"/>
            </a:xfrm>
            <a:prstGeom prst="rect">
              <a:avLst/>
            </a:prstGeom>
          </p:spPr>
          <p:txBody>
            <a:bodyPr wrap="square">
              <a:spAutoFit/>
            </a:bodyPr>
            <a:lstStyle/>
            <a:p>
              <a:pPr defTabSz="1219170"/>
              <a:r>
                <a:rPr lang="en-US" sz="2133" b="1" dirty="0">
                  <a:solidFill>
                    <a:srgbClr val="B8232F"/>
                  </a:solidFill>
                  <a:latin typeface="Segoe UI Semibold" panose="020B0502040204020203" pitchFamily="34" charset="0"/>
                  <a:cs typeface="Segoe UI Semibold" panose="020B0502040204020203" pitchFamily="34" charset="0"/>
                </a:rPr>
                <a:t>US/Canada</a:t>
              </a:r>
            </a:p>
          </p:txBody>
        </p:sp>
      </p:grpSp>
      <p:pic>
        <p:nvPicPr>
          <p:cNvPr id="11" name="Picture 10">
            <a:extLst>
              <a:ext uri="{FF2B5EF4-FFF2-40B4-BE49-F238E27FC236}">
                <a16:creationId xmlns:a16="http://schemas.microsoft.com/office/drawing/2014/main" id="{1083481F-C1E8-412D-A8A3-142EEE5BF2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85220" y="-162204"/>
            <a:ext cx="2089787" cy="2089787"/>
          </a:xfrm>
          <a:prstGeom prst="rect">
            <a:avLst/>
          </a:prstGeom>
        </p:spPr>
      </p:pic>
      <p:sp>
        <p:nvSpPr>
          <p:cNvPr id="18" name="Oval 17">
            <a:extLst>
              <a:ext uri="{FF2B5EF4-FFF2-40B4-BE49-F238E27FC236}">
                <a16:creationId xmlns:a16="http://schemas.microsoft.com/office/drawing/2014/main" id="{81FFE60E-9C7C-47A5-9940-D227293CFDF7}"/>
              </a:ext>
            </a:extLst>
          </p:cNvPr>
          <p:cNvSpPr/>
          <p:nvPr/>
        </p:nvSpPr>
        <p:spPr>
          <a:xfrm>
            <a:off x="922435" y="3348371"/>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22" name="Oval 21">
            <a:extLst>
              <a:ext uri="{FF2B5EF4-FFF2-40B4-BE49-F238E27FC236}">
                <a16:creationId xmlns:a16="http://schemas.microsoft.com/office/drawing/2014/main" id="{7355C649-B018-40CA-A32A-D721505B43F9}"/>
              </a:ext>
            </a:extLst>
          </p:cNvPr>
          <p:cNvSpPr/>
          <p:nvPr/>
        </p:nvSpPr>
        <p:spPr>
          <a:xfrm>
            <a:off x="1182877" y="3269279"/>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23" name="Oval 22">
            <a:extLst>
              <a:ext uri="{FF2B5EF4-FFF2-40B4-BE49-F238E27FC236}">
                <a16:creationId xmlns:a16="http://schemas.microsoft.com/office/drawing/2014/main" id="{5C2C24E6-D829-481E-8B51-426EA3607245}"/>
              </a:ext>
            </a:extLst>
          </p:cNvPr>
          <p:cNvSpPr/>
          <p:nvPr/>
        </p:nvSpPr>
        <p:spPr>
          <a:xfrm>
            <a:off x="1477933" y="3383468"/>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26" name="Oval 25">
            <a:extLst>
              <a:ext uri="{FF2B5EF4-FFF2-40B4-BE49-F238E27FC236}">
                <a16:creationId xmlns:a16="http://schemas.microsoft.com/office/drawing/2014/main" id="{C88F0E85-5B6F-4A48-BC5F-1E187A3D0E71}"/>
              </a:ext>
            </a:extLst>
          </p:cNvPr>
          <p:cNvSpPr/>
          <p:nvPr/>
        </p:nvSpPr>
        <p:spPr>
          <a:xfrm>
            <a:off x="2392333" y="2907240"/>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29" name="Oval 28">
            <a:extLst>
              <a:ext uri="{FF2B5EF4-FFF2-40B4-BE49-F238E27FC236}">
                <a16:creationId xmlns:a16="http://schemas.microsoft.com/office/drawing/2014/main" id="{4B7EC13B-CC79-49F8-A359-E5A3137EB02E}"/>
              </a:ext>
            </a:extLst>
          </p:cNvPr>
          <p:cNvSpPr/>
          <p:nvPr/>
        </p:nvSpPr>
        <p:spPr>
          <a:xfrm>
            <a:off x="1595757" y="3807069"/>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dirty="0">
              <a:solidFill>
                <a:srgbClr val="AFAFAF"/>
              </a:solidFill>
              <a:latin typeface="Segoe UI"/>
            </a:endParaRPr>
          </a:p>
        </p:txBody>
      </p:sp>
      <p:sp>
        <p:nvSpPr>
          <p:cNvPr id="30" name="Oval 29">
            <a:extLst>
              <a:ext uri="{FF2B5EF4-FFF2-40B4-BE49-F238E27FC236}">
                <a16:creationId xmlns:a16="http://schemas.microsoft.com/office/drawing/2014/main" id="{75BB4940-9C68-498E-BCB2-C16CE8091A29}"/>
              </a:ext>
            </a:extLst>
          </p:cNvPr>
          <p:cNvSpPr/>
          <p:nvPr/>
        </p:nvSpPr>
        <p:spPr>
          <a:xfrm>
            <a:off x="1040259" y="3409592"/>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31" name="Oval 30">
            <a:extLst>
              <a:ext uri="{FF2B5EF4-FFF2-40B4-BE49-F238E27FC236}">
                <a16:creationId xmlns:a16="http://schemas.microsoft.com/office/drawing/2014/main" id="{11F25355-0D4E-4FC1-8CF7-732EFE9FCA55}"/>
              </a:ext>
            </a:extLst>
          </p:cNvPr>
          <p:cNvSpPr/>
          <p:nvPr/>
        </p:nvSpPr>
        <p:spPr>
          <a:xfrm>
            <a:off x="1966884" y="4566336"/>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32" name="Oval 31">
            <a:extLst>
              <a:ext uri="{FF2B5EF4-FFF2-40B4-BE49-F238E27FC236}">
                <a16:creationId xmlns:a16="http://schemas.microsoft.com/office/drawing/2014/main" id="{5CEF476A-BEDA-4832-A8F9-27B30998472A}"/>
              </a:ext>
            </a:extLst>
          </p:cNvPr>
          <p:cNvSpPr/>
          <p:nvPr/>
        </p:nvSpPr>
        <p:spPr>
          <a:xfrm>
            <a:off x="1663717" y="3531148"/>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34" name="Oval 33">
            <a:extLst>
              <a:ext uri="{FF2B5EF4-FFF2-40B4-BE49-F238E27FC236}">
                <a16:creationId xmlns:a16="http://schemas.microsoft.com/office/drawing/2014/main" id="{1C75A8E9-4ED0-44F6-B39F-043049359E1A}"/>
              </a:ext>
            </a:extLst>
          </p:cNvPr>
          <p:cNvSpPr/>
          <p:nvPr/>
        </p:nvSpPr>
        <p:spPr>
          <a:xfrm>
            <a:off x="1563309" y="3472825"/>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35" name="Oval 34">
            <a:extLst>
              <a:ext uri="{FF2B5EF4-FFF2-40B4-BE49-F238E27FC236}">
                <a16:creationId xmlns:a16="http://schemas.microsoft.com/office/drawing/2014/main" id="{9F02C449-782C-4AB0-AF6D-AD5F1E3C2538}"/>
              </a:ext>
            </a:extLst>
          </p:cNvPr>
          <p:cNvSpPr/>
          <p:nvPr/>
        </p:nvSpPr>
        <p:spPr>
          <a:xfrm>
            <a:off x="1740767" y="3426121"/>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grpSp>
        <p:nvGrpSpPr>
          <p:cNvPr id="2" name="Group 1">
            <a:extLst>
              <a:ext uri="{FF2B5EF4-FFF2-40B4-BE49-F238E27FC236}">
                <a16:creationId xmlns:a16="http://schemas.microsoft.com/office/drawing/2014/main" id="{003CF3D4-A803-4FD2-BF44-4871A9DA9016}"/>
              </a:ext>
            </a:extLst>
          </p:cNvPr>
          <p:cNvGrpSpPr/>
          <p:nvPr/>
        </p:nvGrpSpPr>
        <p:grpSpPr>
          <a:xfrm>
            <a:off x="9217665" y="3835132"/>
            <a:ext cx="4678423" cy="1068247"/>
            <a:chOff x="4440040" y="1445687"/>
            <a:chExt cx="3508817" cy="801185"/>
          </a:xfrm>
        </p:grpSpPr>
        <p:sp>
          <p:nvSpPr>
            <p:cNvPr id="39" name="Rectangle 38">
              <a:extLst>
                <a:ext uri="{FF2B5EF4-FFF2-40B4-BE49-F238E27FC236}">
                  <a16:creationId xmlns:a16="http://schemas.microsoft.com/office/drawing/2014/main" id="{F74F144D-4448-4D29-9004-4140388A5DE1}"/>
                </a:ext>
              </a:extLst>
            </p:cNvPr>
            <p:cNvSpPr/>
            <p:nvPr/>
          </p:nvSpPr>
          <p:spPr>
            <a:xfrm>
              <a:off x="4440040" y="1692874"/>
              <a:ext cx="3508817" cy="553998"/>
            </a:xfrm>
            <a:prstGeom prst="rect">
              <a:avLst/>
            </a:prstGeom>
          </p:spPr>
          <p:txBody>
            <a:bodyPr wrap="square">
              <a:spAutoFit/>
            </a:bodyPr>
            <a:lstStyle/>
            <a:p>
              <a:pPr defTabSz="1219170"/>
              <a:r>
                <a:rPr lang="en-US" sz="1400" dirty="0">
                  <a:solidFill>
                    <a:srgbClr val="505050"/>
                  </a:solidFill>
                  <a:latin typeface="Segoe UI"/>
                </a:rPr>
                <a:t>#819    Brasilia – Mar 30, 2019</a:t>
              </a:r>
            </a:p>
            <a:p>
              <a:pPr defTabSz="1219170"/>
              <a:r>
                <a:rPr lang="en-CA" sz="1400" dirty="0">
                  <a:solidFill>
                    <a:srgbClr val="505050"/>
                  </a:solidFill>
                  <a:latin typeface="Segoe UI"/>
                </a:rPr>
                <a:t>#</a:t>
              </a:r>
              <a:r>
                <a:rPr lang="en-US" sz="1400" dirty="0">
                  <a:solidFill>
                    <a:srgbClr val="505050"/>
                  </a:solidFill>
                  <a:latin typeface="Segoe UI"/>
                </a:rPr>
                <a:t>817    Joinville – Apr 06, 2019</a:t>
              </a:r>
            </a:p>
            <a:p>
              <a:pPr defTabSz="1219170"/>
              <a:r>
                <a:rPr lang="en-CA" sz="1400" dirty="0">
                  <a:solidFill>
                    <a:srgbClr val="505050"/>
                  </a:solidFill>
                  <a:latin typeface="Segoe UI"/>
                </a:rPr>
                <a:t>#</a:t>
              </a:r>
              <a:r>
                <a:rPr lang="en-US" sz="1400" dirty="0">
                  <a:solidFill>
                    <a:srgbClr val="505050"/>
                  </a:solidFill>
                  <a:latin typeface="Segoe UI"/>
                </a:rPr>
                <a:t>813    Santiago – Apr 13, 2019</a:t>
              </a:r>
            </a:p>
          </p:txBody>
        </p:sp>
        <p:sp>
          <p:nvSpPr>
            <p:cNvPr id="40" name="Rectangle 39">
              <a:extLst>
                <a:ext uri="{FF2B5EF4-FFF2-40B4-BE49-F238E27FC236}">
                  <a16:creationId xmlns:a16="http://schemas.microsoft.com/office/drawing/2014/main" id="{606C73F6-0DAE-4105-B4B4-7CC4C753866B}"/>
                </a:ext>
              </a:extLst>
            </p:cNvPr>
            <p:cNvSpPr/>
            <p:nvPr/>
          </p:nvSpPr>
          <p:spPr>
            <a:xfrm>
              <a:off x="4440040" y="1445687"/>
              <a:ext cx="2760973" cy="315423"/>
            </a:xfrm>
            <a:prstGeom prst="rect">
              <a:avLst/>
            </a:prstGeom>
          </p:spPr>
          <p:txBody>
            <a:bodyPr wrap="square">
              <a:spAutoFit/>
            </a:bodyPr>
            <a:lstStyle/>
            <a:p>
              <a:pPr defTabSz="1219170"/>
              <a:r>
                <a:rPr lang="en-US" sz="2133" b="1" dirty="0">
                  <a:solidFill>
                    <a:srgbClr val="B8232F"/>
                  </a:solidFill>
                  <a:latin typeface="Segoe UI Semibold" panose="020B0502040204020203" pitchFamily="34" charset="0"/>
                  <a:cs typeface="Segoe UI Semibold" panose="020B0502040204020203" pitchFamily="34" charset="0"/>
                </a:rPr>
                <a:t>LATAM</a:t>
              </a:r>
            </a:p>
          </p:txBody>
        </p:sp>
      </p:grpSp>
      <p:grpSp>
        <p:nvGrpSpPr>
          <p:cNvPr id="3" name="Group 2">
            <a:extLst>
              <a:ext uri="{FF2B5EF4-FFF2-40B4-BE49-F238E27FC236}">
                <a16:creationId xmlns:a16="http://schemas.microsoft.com/office/drawing/2014/main" id="{9A638CF5-C049-41F7-A39C-6B0A0754B5DB}"/>
              </a:ext>
            </a:extLst>
          </p:cNvPr>
          <p:cNvGrpSpPr/>
          <p:nvPr/>
        </p:nvGrpSpPr>
        <p:grpSpPr>
          <a:xfrm>
            <a:off x="9230570" y="1995663"/>
            <a:ext cx="4678423" cy="1521390"/>
            <a:chOff x="4429353" y="2461017"/>
            <a:chExt cx="3508817" cy="1141043"/>
          </a:xfrm>
        </p:grpSpPr>
        <p:sp>
          <p:nvSpPr>
            <p:cNvPr id="43" name="Rectangle 42">
              <a:extLst>
                <a:ext uri="{FF2B5EF4-FFF2-40B4-BE49-F238E27FC236}">
                  <a16:creationId xmlns:a16="http://schemas.microsoft.com/office/drawing/2014/main" id="{3529FA96-21AD-45C7-A55D-B10E8C6FDA49}"/>
                </a:ext>
              </a:extLst>
            </p:cNvPr>
            <p:cNvSpPr/>
            <p:nvPr/>
          </p:nvSpPr>
          <p:spPr>
            <a:xfrm>
              <a:off x="4429353" y="2724897"/>
              <a:ext cx="3508817" cy="877163"/>
            </a:xfrm>
            <a:prstGeom prst="rect">
              <a:avLst/>
            </a:prstGeom>
          </p:spPr>
          <p:txBody>
            <a:bodyPr wrap="square">
              <a:spAutoFit/>
            </a:bodyPr>
            <a:lstStyle/>
            <a:p>
              <a:pPr defTabSz="1219170"/>
              <a:r>
                <a:rPr lang="en-US" sz="1400" dirty="0">
                  <a:solidFill>
                    <a:srgbClr val="505050"/>
                  </a:solidFill>
                  <a:latin typeface="Segoe UI"/>
                </a:rPr>
                <a:t>#816    Iceland – Mar 16, 2019</a:t>
              </a:r>
            </a:p>
            <a:p>
              <a:pPr defTabSz="1219170"/>
              <a:r>
                <a:rPr lang="en-CA" sz="1400" dirty="0">
                  <a:solidFill>
                    <a:srgbClr val="505050"/>
                  </a:solidFill>
                  <a:latin typeface="Segoe UI"/>
                </a:rPr>
                <a:t>#</a:t>
              </a:r>
              <a:r>
                <a:rPr lang="en-US" sz="1400" dirty="0">
                  <a:solidFill>
                    <a:srgbClr val="505050"/>
                  </a:solidFill>
                  <a:latin typeface="Segoe UI"/>
                </a:rPr>
                <a:t>832    Croatia – Apr 06, 2019</a:t>
              </a:r>
            </a:p>
            <a:p>
              <a:pPr defTabSz="1219170"/>
              <a:r>
                <a:rPr lang="en-CA" sz="1400" dirty="0">
                  <a:solidFill>
                    <a:srgbClr val="505050"/>
                  </a:solidFill>
                  <a:latin typeface="Segoe UI"/>
                </a:rPr>
                <a:t>#</a:t>
              </a:r>
              <a:r>
                <a:rPr lang="en-US" sz="1400" dirty="0">
                  <a:solidFill>
                    <a:srgbClr val="505050"/>
                  </a:solidFill>
                  <a:latin typeface="Segoe UI"/>
                </a:rPr>
                <a:t>823    Israel – Apr 11, 2019</a:t>
              </a:r>
            </a:p>
            <a:p>
              <a:pPr defTabSz="1219170"/>
              <a:r>
                <a:rPr lang="en-CA" sz="1400" dirty="0">
                  <a:solidFill>
                    <a:srgbClr val="505050"/>
                  </a:solidFill>
                  <a:latin typeface="Segoe UI"/>
                </a:rPr>
                <a:t>#</a:t>
              </a:r>
              <a:r>
                <a:rPr lang="en-US" sz="1400" dirty="0">
                  <a:solidFill>
                    <a:srgbClr val="505050"/>
                  </a:solidFill>
                  <a:latin typeface="Segoe UI"/>
                </a:rPr>
                <a:t>850    Budapest – Apr 20, 2019</a:t>
              </a:r>
            </a:p>
            <a:p>
              <a:pPr defTabSz="1219170"/>
              <a:r>
                <a:rPr lang="en-CA" sz="1400" dirty="0">
                  <a:solidFill>
                    <a:srgbClr val="505050"/>
                  </a:solidFill>
                  <a:latin typeface="Segoe UI"/>
                </a:rPr>
                <a:t>#</a:t>
              </a:r>
              <a:r>
                <a:rPr lang="en-US" sz="1400" dirty="0">
                  <a:solidFill>
                    <a:srgbClr val="505050"/>
                  </a:solidFill>
                  <a:latin typeface="Segoe UI"/>
                </a:rPr>
                <a:t>848    Yaounde – April 27, 2019</a:t>
              </a:r>
            </a:p>
          </p:txBody>
        </p:sp>
        <p:sp>
          <p:nvSpPr>
            <p:cNvPr id="44" name="Rectangle 43">
              <a:extLst>
                <a:ext uri="{FF2B5EF4-FFF2-40B4-BE49-F238E27FC236}">
                  <a16:creationId xmlns:a16="http://schemas.microsoft.com/office/drawing/2014/main" id="{0CD871FA-1B99-42DB-ABE7-A9F369480C0A}"/>
                </a:ext>
              </a:extLst>
            </p:cNvPr>
            <p:cNvSpPr/>
            <p:nvPr/>
          </p:nvSpPr>
          <p:spPr>
            <a:xfrm>
              <a:off x="4429353" y="2461017"/>
              <a:ext cx="2760973" cy="315423"/>
            </a:xfrm>
            <a:prstGeom prst="rect">
              <a:avLst/>
            </a:prstGeom>
          </p:spPr>
          <p:txBody>
            <a:bodyPr wrap="square">
              <a:spAutoFit/>
            </a:bodyPr>
            <a:lstStyle/>
            <a:p>
              <a:pPr defTabSz="1219170"/>
              <a:r>
                <a:rPr lang="en-US" sz="2133" b="1" dirty="0">
                  <a:solidFill>
                    <a:srgbClr val="B8232F"/>
                  </a:solidFill>
                  <a:latin typeface="Segoe UI Semibold" panose="020B0502040204020203" pitchFamily="34" charset="0"/>
                  <a:cs typeface="Segoe UI Semibold" panose="020B0502040204020203" pitchFamily="34" charset="0"/>
                </a:rPr>
                <a:t>EMEA</a:t>
              </a:r>
            </a:p>
          </p:txBody>
        </p:sp>
      </p:grpSp>
      <p:sp>
        <p:nvSpPr>
          <p:cNvPr id="27" name="Oval 26">
            <a:extLst>
              <a:ext uri="{FF2B5EF4-FFF2-40B4-BE49-F238E27FC236}">
                <a16:creationId xmlns:a16="http://schemas.microsoft.com/office/drawing/2014/main" id="{A2EAE64F-0382-4659-9D10-72123BB63333}"/>
              </a:ext>
            </a:extLst>
          </p:cNvPr>
          <p:cNvSpPr/>
          <p:nvPr/>
        </p:nvSpPr>
        <p:spPr>
          <a:xfrm>
            <a:off x="3292219" y="3624393"/>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28" name="Oval 27">
            <a:extLst>
              <a:ext uri="{FF2B5EF4-FFF2-40B4-BE49-F238E27FC236}">
                <a16:creationId xmlns:a16="http://schemas.microsoft.com/office/drawing/2014/main" id="{DC559706-29B7-41BA-B194-CE7D3DEA8FFF}"/>
              </a:ext>
            </a:extLst>
          </p:cNvPr>
          <p:cNvSpPr/>
          <p:nvPr/>
        </p:nvSpPr>
        <p:spPr>
          <a:xfrm>
            <a:off x="2977683" y="3371237"/>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37" name="Oval 36">
            <a:extLst>
              <a:ext uri="{FF2B5EF4-FFF2-40B4-BE49-F238E27FC236}">
                <a16:creationId xmlns:a16="http://schemas.microsoft.com/office/drawing/2014/main" id="{C8973820-BB65-421F-BEF2-CC8AA4ECDCDB}"/>
              </a:ext>
            </a:extLst>
          </p:cNvPr>
          <p:cNvSpPr/>
          <p:nvPr/>
        </p:nvSpPr>
        <p:spPr>
          <a:xfrm>
            <a:off x="2117836" y="4749735"/>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38" name="Oval 37">
            <a:extLst>
              <a:ext uri="{FF2B5EF4-FFF2-40B4-BE49-F238E27FC236}">
                <a16:creationId xmlns:a16="http://schemas.microsoft.com/office/drawing/2014/main" id="{1DEDCE58-3016-4F57-80CD-ADEB50750238}"/>
              </a:ext>
            </a:extLst>
          </p:cNvPr>
          <p:cNvSpPr/>
          <p:nvPr/>
        </p:nvSpPr>
        <p:spPr>
          <a:xfrm>
            <a:off x="1741955" y="4923727"/>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41" name="Oval 40">
            <a:extLst>
              <a:ext uri="{FF2B5EF4-FFF2-40B4-BE49-F238E27FC236}">
                <a16:creationId xmlns:a16="http://schemas.microsoft.com/office/drawing/2014/main" id="{AFA7F914-9022-4BE0-A936-A45849064AA6}"/>
              </a:ext>
            </a:extLst>
          </p:cNvPr>
          <p:cNvSpPr/>
          <p:nvPr/>
        </p:nvSpPr>
        <p:spPr>
          <a:xfrm>
            <a:off x="1039987" y="3694655"/>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42" name="Oval 41">
            <a:extLst>
              <a:ext uri="{FF2B5EF4-FFF2-40B4-BE49-F238E27FC236}">
                <a16:creationId xmlns:a16="http://schemas.microsoft.com/office/drawing/2014/main" id="{735CC10D-1FC3-46B8-B49A-D182461A311A}"/>
              </a:ext>
            </a:extLst>
          </p:cNvPr>
          <p:cNvSpPr/>
          <p:nvPr/>
        </p:nvSpPr>
        <p:spPr>
          <a:xfrm>
            <a:off x="1869419" y="3364900"/>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47" name="Oval 46">
            <a:extLst>
              <a:ext uri="{FF2B5EF4-FFF2-40B4-BE49-F238E27FC236}">
                <a16:creationId xmlns:a16="http://schemas.microsoft.com/office/drawing/2014/main" id="{E3294847-77CC-4C2E-8B13-1DE3E83A1F2C}"/>
              </a:ext>
            </a:extLst>
          </p:cNvPr>
          <p:cNvSpPr/>
          <p:nvPr/>
        </p:nvSpPr>
        <p:spPr>
          <a:xfrm>
            <a:off x="1300701" y="3570285"/>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48" name="Oval 47">
            <a:extLst>
              <a:ext uri="{FF2B5EF4-FFF2-40B4-BE49-F238E27FC236}">
                <a16:creationId xmlns:a16="http://schemas.microsoft.com/office/drawing/2014/main" id="{214FD1B5-7E77-410D-9BE8-48514B7EBD9B}"/>
              </a:ext>
            </a:extLst>
          </p:cNvPr>
          <p:cNvSpPr/>
          <p:nvPr/>
        </p:nvSpPr>
        <p:spPr>
          <a:xfrm>
            <a:off x="1633771" y="3349895"/>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33" name="Oval 32">
            <a:extLst>
              <a:ext uri="{FF2B5EF4-FFF2-40B4-BE49-F238E27FC236}">
                <a16:creationId xmlns:a16="http://schemas.microsoft.com/office/drawing/2014/main" id="{74008219-3576-4AC4-9C6C-EF9D0DA3D0A4}"/>
              </a:ext>
            </a:extLst>
          </p:cNvPr>
          <p:cNvSpPr/>
          <p:nvPr/>
        </p:nvSpPr>
        <p:spPr>
          <a:xfrm>
            <a:off x="1727705" y="3635696"/>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36" name="Oval 35">
            <a:extLst>
              <a:ext uri="{FF2B5EF4-FFF2-40B4-BE49-F238E27FC236}">
                <a16:creationId xmlns:a16="http://schemas.microsoft.com/office/drawing/2014/main" id="{845D016E-1D16-46D3-B7E3-DCF32792A958}"/>
              </a:ext>
            </a:extLst>
          </p:cNvPr>
          <p:cNvSpPr/>
          <p:nvPr/>
        </p:nvSpPr>
        <p:spPr>
          <a:xfrm>
            <a:off x="3009684" y="3242457"/>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
        <p:nvSpPr>
          <p:cNvPr id="45" name="Oval 44">
            <a:extLst>
              <a:ext uri="{FF2B5EF4-FFF2-40B4-BE49-F238E27FC236}">
                <a16:creationId xmlns:a16="http://schemas.microsoft.com/office/drawing/2014/main" id="{D6B1BBA4-7D1C-49B6-A0CE-E0B8885402A3}"/>
              </a:ext>
            </a:extLst>
          </p:cNvPr>
          <p:cNvSpPr/>
          <p:nvPr/>
        </p:nvSpPr>
        <p:spPr>
          <a:xfrm>
            <a:off x="2859859" y="4062724"/>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sz="2401">
              <a:solidFill>
                <a:srgbClr val="AFAFAF"/>
              </a:solidFill>
              <a:latin typeface="Segoe UI"/>
            </a:endParaRPr>
          </a:p>
        </p:txBody>
      </p:sp>
    </p:spTree>
    <p:extLst>
      <p:ext uri="{BB962C8B-B14F-4D97-AF65-F5344CB8AC3E}">
        <p14:creationId xmlns:p14="http://schemas.microsoft.com/office/powerpoint/2010/main" val="1568442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143F5E85-5281-46D0-835B-9A1DFAD2E482}"/>
              </a:ext>
            </a:extLst>
          </p:cNvPr>
          <p:cNvPicPr>
            <a:picLocks noChangeAspect="1"/>
          </p:cNvPicPr>
          <p:nvPr/>
        </p:nvPicPr>
        <p:blipFill>
          <a:blip r:embed="rId3">
            <a:lum bright="70000" contrast="-70000"/>
          </a:blip>
          <a:stretch>
            <a:fillRect/>
          </a:stretch>
        </p:blipFill>
        <p:spPr>
          <a:xfrm>
            <a:off x="8434041" y="0"/>
            <a:ext cx="3723992" cy="3895868"/>
          </a:xfrm>
          <a:prstGeom prst="rect">
            <a:avLst/>
          </a:prstGeom>
        </p:spPr>
      </p:pic>
      <p:sp>
        <p:nvSpPr>
          <p:cNvPr id="15" name="Title 14"/>
          <p:cNvSpPr>
            <a:spLocks noGrp="1"/>
          </p:cNvSpPr>
          <p:nvPr>
            <p:ph type="title"/>
          </p:nvPr>
        </p:nvSpPr>
        <p:spPr>
          <a:xfrm>
            <a:off x="527990" y="413679"/>
            <a:ext cx="11191043" cy="892600"/>
          </a:xfrm>
        </p:spPr>
        <p:txBody>
          <a:bodyPr>
            <a:normAutofit/>
          </a:bodyPr>
          <a:lstStyle/>
          <a:p>
            <a:r>
              <a:rPr lang="en-US" dirty="0"/>
              <a:t>Join PASS to Grow Your Career</a:t>
            </a:r>
          </a:p>
        </p:txBody>
      </p:sp>
      <p:pic>
        <p:nvPicPr>
          <p:cNvPr id="17" name="Picture 16">
            <a:extLst>
              <a:ext uri="{FF2B5EF4-FFF2-40B4-BE49-F238E27FC236}">
                <a16:creationId xmlns:a16="http://schemas.microsoft.com/office/drawing/2014/main" id="{CA764D51-CBDB-45A2-A736-190848904C50}"/>
              </a:ext>
            </a:extLst>
          </p:cNvPr>
          <p:cNvPicPr>
            <a:picLocks noChangeAspect="1"/>
          </p:cNvPicPr>
          <p:nvPr/>
        </p:nvPicPr>
        <p:blipFill>
          <a:blip r:embed="rId4"/>
          <a:stretch>
            <a:fillRect/>
          </a:stretch>
        </p:blipFill>
        <p:spPr>
          <a:xfrm>
            <a:off x="5185953" y="4487770"/>
            <a:ext cx="2923824" cy="2070738"/>
          </a:xfrm>
          <a:prstGeom prst="rect">
            <a:avLst/>
          </a:prstGeom>
        </p:spPr>
      </p:pic>
      <p:pic>
        <p:nvPicPr>
          <p:cNvPr id="19" name="Picture 18">
            <a:extLst>
              <a:ext uri="{FF2B5EF4-FFF2-40B4-BE49-F238E27FC236}">
                <a16:creationId xmlns:a16="http://schemas.microsoft.com/office/drawing/2014/main" id="{B929BF78-37EB-4A96-999F-02AF459CCE17}"/>
              </a:ext>
            </a:extLst>
          </p:cNvPr>
          <p:cNvPicPr>
            <a:picLocks noChangeAspect="1"/>
          </p:cNvPicPr>
          <p:nvPr/>
        </p:nvPicPr>
        <p:blipFill>
          <a:blip r:embed="rId5"/>
          <a:stretch>
            <a:fillRect/>
          </a:stretch>
        </p:blipFill>
        <p:spPr>
          <a:xfrm>
            <a:off x="527989" y="4487770"/>
            <a:ext cx="3887282" cy="1724260"/>
          </a:xfrm>
          <a:prstGeom prst="rect">
            <a:avLst/>
          </a:prstGeom>
        </p:spPr>
      </p:pic>
      <p:pic>
        <p:nvPicPr>
          <p:cNvPr id="20" name="Picture 19">
            <a:hlinkClick r:id="rId6"/>
            <a:extLst>
              <a:ext uri="{FF2B5EF4-FFF2-40B4-BE49-F238E27FC236}">
                <a16:creationId xmlns:a16="http://schemas.microsoft.com/office/drawing/2014/main" id="{A753B573-9993-4C4A-9EFE-F7D3BAF6DFA6}"/>
              </a:ext>
            </a:extLst>
          </p:cNvPr>
          <p:cNvPicPr>
            <a:picLocks noChangeAspect="1"/>
          </p:cNvPicPr>
          <p:nvPr/>
        </p:nvPicPr>
        <p:blipFill>
          <a:blip r:embed="rId7"/>
          <a:stretch>
            <a:fillRect/>
          </a:stretch>
        </p:blipFill>
        <p:spPr>
          <a:xfrm>
            <a:off x="8880459" y="4487770"/>
            <a:ext cx="2831156" cy="1724260"/>
          </a:xfrm>
          <a:prstGeom prst="rect">
            <a:avLst/>
          </a:prstGeom>
        </p:spPr>
      </p:pic>
      <p:sp>
        <p:nvSpPr>
          <p:cNvPr id="21" name="Text Placeholder 5">
            <a:extLst>
              <a:ext uri="{FF2B5EF4-FFF2-40B4-BE49-F238E27FC236}">
                <a16:creationId xmlns:a16="http://schemas.microsoft.com/office/drawing/2014/main" id="{C4B216A7-5CA1-46EA-9B23-4209DC10FA6D}"/>
              </a:ext>
            </a:extLst>
          </p:cNvPr>
          <p:cNvSpPr>
            <a:spLocks noGrp="1"/>
          </p:cNvSpPr>
          <p:nvPr>
            <p:ph type="body" sz="quarter" idx="10"/>
          </p:nvPr>
        </p:nvSpPr>
        <p:spPr>
          <a:xfrm>
            <a:off x="527989" y="3937480"/>
            <a:ext cx="4332769" cy="390525"/>
          </a:xfrm>
        </p:spPr>
        <p:txBody>
          <a:bodyPr/>
          <a:lstStyle/>
          <a:p>
            <a:r>
              <a:rPr lang="en-US" sz="2000" dirty="0"/>
              <a:t>The Community</a:t>
            </a:r>
          </a:p>
        </p:txBody>
      </p:sp>
      <p:sp>
        <p:nvSpPr>
          <p:cNvPr id="22" name="Text Placeholder 5">
            <a:extLst>
              <a:ext uri="{FF2B5EF4-FFF2-40B4-BE49-F238E27FC236}">
                <a16:creationId xmlns:a16="http://schemas.microsoft.com/office/drawing/2014/main" id="{743880B9-00B7-4EAB-9D0C-64F97903C196}"/>
              </a:ext>
            </a:extLst>
          </p:cNvPr>
          <p:cNvSpPr txBox="1">
            <a:spLocks/>
          </p:cNvSpPr>
          <p:nvPr/>
        </p:nvSpPr>
        <p:spPr>
          <a:xfrm>
            <a:off x="5185953" y="3943742"/>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The Benefits</a:t>
            </a:r>
          </a:p>
        </p:txBody>
      </p:sp>
      <p:sp>
        <p:nvSpPr>
          <p:cNvPr id="23" name="Text Placeholder 5">
            <a:extLst>
              <a:ext uri="{FF2B5EF4-FFF2-40B4-BE49-F238E27FC236}">
                <a16:creationId xmlns:a16="http://schemas.microsoft.com/office/drawing/2014/main" id="{4735E51A-0438-4B81-BA23-FD62D17CD74B}"/>
              </a:ext>
            </a:extLst>
          </p:cNvPr>
          <p:cNvSpPr txBox="1">
            <a:spLocks/>
          </p:cNvSpPr>
          <p:nvPr/>
        </p:nvSpPr>
        <p:spPr>
          <a:xfrm>
            <a:off x="8880459" y="3939161"/>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 Join Today!</a:t>
            </a:r>
          </a:p>
        </p:txBody>
      </p:sp>
      <p:sp>
        <p:nvSpPr>
          <p:cNvPr id="24" name="Text Placeholder 1">
            <a:extLst>
              <a:ext uri="{FF2B5EF4-FFF2-40B4-BE49-F238E27FC236}">
                <a16:creationId xmlns:a16="http://schemas.microsoft.com/office/drawing/2014/main" id="{F9C7986F-358B-4FDF-A371-1B787A037E93}"/>
              </a:ext>
            </a:extLst>
          </p:cNvPr>
          <p:cNvSpPr txBox="1">
            <a:spLocks/>
          </p:cNvSpPr>
          <p:nvPr/>
        </p:nvSpPr>
        <p:spPr>
          <a:xfrm>
            <a:off x="527989" y="1912858"/>
            <a:ext cx="10569938" cy="2077360"/>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1800" dirty="0"/>
              <a:t>Become a member and gain free access to: </a:t>
            </a:r>
          </a:p>
          <a:p>
            <a:pPr marL="285750" indent="-285750">
              <a:spcBef>
                <a:spcPts val="0"/>
              </a:spcBef>
              <a:buFont typeface="Arial" panose="020B0604020202020204" pitchFamily="34" charset="0"/>
              <a:buChar char="•"/>
            </a:pPr>
            <a:r>
              <a:rPr lang="en-US" sz="1800" dirty="0"/>
              <a:t>Online educational content</a:t>
            </a:r>
          </a:p>
          <a:p>
            <a:pPr marL="285750" indent="-285750">
              <a:spcBef>
                <a:spcPts val="0"/>
              </a:spcBef>
              <a:buFont typeface="Arial" panose="020B0604020202020204" pitchFamily="34" charset="0"/>
              <a:buChar char="•"/>
            </a:pPr>
            <a:r>
              <a:rPr lang="en-US" sz="1800" dirty="0"/>
              <a:t>Live webinars</a:t>
            </a:r>
          </a:p>
          <a:p>
            <a:pPr marL="285750" indent="-285750">
              <a:spcBef>
                <a:spcPts val="0"/>
              </a:spcBef>
              <a:buFont typeface="Arial" panose="020B0604020202020204" pitchFamily="34" charset="0"/>
              <a:buChar char="•"/>
            </a:pPr>
            <a:r>
              <a:rPr lang="en-US" sz="1800" dirty="0"/>
              <a:t>In-person meetups, events, and conferences</a:t>
            </a:r>
          </a:p>
          <a:p>
            <a:pPr marL="285750" indent="-285750">
              <a:spcBef>
                <a:spcPts val="0"/>
              </a:spcBef>
              <a:buFont typeface="Arial" panose="020B0604020202020204" pitchFamily="34" charset="0"/>
              <a:buChar char="•"/>
            </a:pPr>
            <a:r>
              <a:rPr lang="en-US" sz="1800" dirty="0"/>
              <a:t>Networking, volunteering, and speaking opportunities</a:t>
            </a:r>
          </a:p>
        </p:txBody>
      </p:sp>
      <p:sp>
        <p:nvSpPr>
          <p:cNvPr id="25" name="Text Placeholder 5">
            <a:extLst>
              <a:ext uri="{FF2B5EF4-FFF2-40B4-BE49-F238E27FC236}">
                <a16:creationId xmlns:a16="http://schemas.microsoft.com/office/drawing/2014/main" id="{3CC1D603-B051-446C-852E-94CA6B80E65D}"/>
              </a:ext>
            </a:extLst>
          </p:cNvPr>
          <p:cNvSpPr txBox="1">
            <a:spLocks/>
          </p:cNvSpPr>
          <p:nvPr/>
        </p:nvSpPr>
        <p:spPr>
          <a:xfrm>
            <a:off x="527988" y="1466043"/>
            <a:ext cx="9443785"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Connect with a global network of 250,000+ data professionals</a:t>
            </a:r>
          </a:p>
        </p:txBody>
      </p:sp>
    </p:spTree>
    <p:extLst>
      <p:ext uri="{BB962C8B-B14F-4D97-AF65-F5344CB8AC3E}">
        <p14:creationId xmlns:p14="http://schemas.microsoft.com/office/powerpoint/2010/main" val="2827947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59CB903D-1D93-F44B-BD7C-C472E0B698F6}"/>
              </a:ext>
            </a:extLst>
          </p:cNvPr>
          <p:cNvSpPr>
            <a:spLocks noGrp="1"/>
          </p:cNvSpPr>
          <p:nvPr>
            <p:ph type="title"/>
          </p:nvPr>
        </p:nvSpPr>
        <p:spPr>
          <a:xfrm>
            <a:off x="621532" y="517633"/>
            <a:ext cx="10972800" cy="685800"/>
          </a:xfrm>
        </p:spPr>
        <p:txBody>
          <a:bodyPr/>
          <a:lstStyle/>
          <a:p>
            <a:r>
              <a:rPr lang="en-US" b="1" dirty="0"/>
              <a:t>Tech news</a:t>
            </a:r>
          </a:p>
        </p:txBody>
      </p:sp>
      <p:sp>
        <p:nvSpPr>
          <p:cNvPr id="6" name="Content Placeholder 2">
            <a:extLst>
              <a:ext uri="{FF2B5EF4-FFF2-40B4-BE49-F238E27FC236}">
                <a16:creationId xmlns:a16="http://schemas.microsoft.com/office/drawing/2014/main" id="{FA7BFFE1-5A76-4A3B-94AD-5DE0E2936190}"/>
              </a:ext>
            </a:extLst>
          </p:cNvPr>
          <p:cNvSpPr>
            <a:spLocks noGrp="1"/>
          </p:cNvSpPr>
          <p:nvPr>
            <p:ph idx="1"/>
          </p:nvPr>
        </p:nvSpPr>
        <p:spPr>
          <a:xfrm>
            <a:off x="343539" y="1118295"/>
            <a:ext cx="11226929" cy="5222072"/>
          </a:xfrm>
        </p:spPr>
        <p:txBody>
          <a:bodyPr>
            <a:normAutofit/>
          </a:bodyPr>
          <a:lstStyle/>
          <a:p>
            <a:endParaRPr lang="en-US" b="1" dirty="0"/>
          </a:p>
          <a:p>
            <a:r>
              <a:rPr lang="en-US" dirty="0"/>
              <a:t> </a:t>
            </a:r>
            <a:r>
              <a:rPr lang="en-US" b="1" dirty="0"/>
              <a:t>preview support for PostgreSQL in Azure Data Studio</a:t>
            </a:r>
          </a:p>
          <a:p>
            <a:pPr algn="just"/>
            <a:r>
              <a:rPr lang="en-US" sz="1800" dirty="0"/>
              <a:t>Azure Data Studio is complementary to SQL Server Management Studio with experiences around query editing and data development, while SQL Server Management Studio still offers the broadest range of administrative functions, and remains the flagship tool for platform management tasks.</a:t>
            </a:r>
          </a:p>
          <a:p>
            <a:r>
              <a:rPr lang="en-US" sz="1600" dirty="0"/>
              <a:t>And correspondingly a</a:t>
            </a:r>
            <a:endParaRPr lang="en-US" sz="1600" b="1" dirty="0"/>
          </a:p>
          <a:p>
            <a:r>
              <a:rPr lang="en-US" sz="1600" b="1" dirty="0"/>
              <a:t>preview</a:t>
            </a:r>
            <a:r>
              <a:rPr lang="en-US" sz="1600" dirty="0"/>
              <a:t> </a:t>
            </a:r>
            <a:r>
              <a:rPr lang="en-US" sz="1600" b="1" dirty="0"/>
              <a:t>PostgreSQL extension in Visual Studio Code (VS Code)</a:t>
            </a:r>
          </a:p>
          <a:p>
            <a:r>
              <a:rPr lang="en-US" sz="1800" dirty="0"/>
              <a:t>is a cross-platform modern editor focused on data development. </a:t>
            </a:r>
          </a:p>
          <a:p>
            <a:r>
              <a:rPr lang="en-US" sz="1800" dirty="0"/>
              <a:t>It's available for Linux, MacOS, and Windows. Plus, Azure Data Studio </a:t>
            </a:r>
          </a:p>
          <a:p>
            <a:r>
              <a:rPr lang="en-US" sz="1800" dirty="0"/>
              <a:t>comes with an integrated terminal so you're never far away from </a:t>
            </a:r>
            <a:r>
              <a:rPr lang="en-US" sz="1800" dirty="0" err="1"/>
              <a:t>psql</a:t>
            </a:r>
            <a:r>
              <a:rPr lang="en-US" sz="1800" dirty="0"/>
              <a:t>.</a:t>
            </a:r>
          </a:p>
          <a:p>
            <a:pPr algn="just"/>
            <a:endParaRPr lang="en-US" sz="1800" b="1" dirty="0"/>
          </a:p>
          <a:p>
            <a:r>
              <a:rPr lang="en-US" dirty="0">
                <a:hlinkClick r:id="rId3"/>
              </a:rPr>
              <a:t>Download link</a:t>
            </a:r>
            <a:endParaRPr lang="en-US" dirty="0"/>
          </a:p>
          <a:p>
            <a:r>
              <a:rPr lang="en-US" dirty="0">
                <a:hlinkClick r:id="rId4"/>
              </a:rPr>
              <a:t>More information</a:t>
            </a:r>
            <a:endParaRPr lang="en-US" dirty="0"/>
          </a:p>
          <a:p>
            <a:endParaRPr lang="en-US" dirty="0"/>
          </a:p>
          <a:p>
            <a:pPr marL="342900" indent="-3429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3882B4CB-35CD-42A4-A2C8-623E1629CF87}"/>
              </a:ext>
            </a:extLst>
          </p:cNvPr>
          <p:cNvPicPr>
            <a:picLocks noChangeAspect="1"/>
          </p:cNvPicPr>
          <p:nvPr/>
        </p:nvPicPr>
        <p:blipFill>
          <a:blip r:embed="rId5"/>
          <a:stretch>
            <a:fillRect/>
          </a:stretch>
        </p:blipFill>
        <p:spPr>
          <a:xfrm>
            <a:off x="7835416" y="2918753"/>
            <a:ext cx="3758916" cy="1209675"/>
          </a:xfrm>
          <a:prstGeom prst="rect">
            <a:avLst/>
          </a:prstGeom>
        </p:spPr>
      </p:pic>
      <p:pic>
        <p:nvPicPr>
          <p:cNvPr id="2" name="Picture 1">
            <a:extLst>
              <a:ext uri="{FF2B5EF4-FFF2-40B4-BE49-F238E27FC236}">
                <a16:creationId xmlns:a16="http://schemas.microsoft.com/office/drawing/2014/main" id="{609AD7AA-B0DA-487E-9FDD-9815C691C65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64192" y="4412425"/>
            <a:ext cx="1650682" cy="1643944"/>
          </a:xfrm>
          <a:prstGeom prst="rect">
            <a:avLst/>
          </a:prstGeom>
        </p:spPr>
      </p:pic>
    </p:spTree>
    <p:extLst>
      <p:ext uri="{BB962C8B-B14F-4D97-AF65-F5344CB8AC3E}">
        <p14:creationId xmlns:p14="http://schemas.microsoft.com/office/powerpoint/2010/main" val="2028023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6E4C5B-AEDF-4DE3-9069-616D3DA5C8B4}"/>
              </a:ext>
            </a:extLst>
          </p:cNvPr>
          <p:cNvSpPr>
            <a:spLocks noGrp="1"/>
          </p:cNvSpPr>
          <p:nvPr>
            <p:ph idx="1"/>
          </p:nvPr>
        </p:nvSpPr>
        <p:spPr>
          <a:xfrm>
            <a:off x="343539" y="1118295"/>
            <a:ext cx="10865237" cy="3448942"/>
          </a:xfrm>
        </p:spPr>
        <p:txBody>
          <a:bodyPr/>
          <a:lstStyle/>
          <a:p>
            <a:pPr fontAlgn="base"/>
            <a:endParaRPr lang="en-US" b="1" dirty="0"/>
          </a:p>
          <a:p>
            <a:pPr fontAlgn="base"/>
            <a:r>
              <a:rPr lang="en-US" b="1" dirty="0"/>
              <a:t>SQL Server 2016 Service Pack 1 Cumulative Update #6 Released! </a:t>
            </a:r>
            <a:r>
              <a:rPr lang="en-US" dirty="0"/>
              <a:t>March 19</a:t>
            </a:r>
            <a:endParaRPr lang="en-US" b="1" dirty="0"/>
          </a:p>
          <a:p>
            <a:pPr fontAlgn="base"/>
            <a:endParaRPr lang="en-US" b="1" dirty="0"/>
          </a:p>
          <a:p>
            <a:pPr fontAlgn="base"/>
            <a:r>
              <a:rPr lang="en-US" b="1" dirty="0"/>
              <a:t>SQL Server 2017 RTM Cumulative Update #14 Released! </a:t>
            </a:r>
            <a:r>
              <a:rPr lang="en-US" dirty="0"/>
              <a:t>March 25, 2019</a:t>
            </a:r>
            <a:endParaRPr lang="en-US" b="1" dirty="0"/>
          </a:p>
          <a:p>
            <a:pPr marL="342900" indent="-342900">
              <a:buFont typeface="Arial" panose="020B0604020202020204" pitchFamily="34" charset="0"/>
              <a:buChar char="•"/>
            </a:pPr>
            <a:r>
              <a:rPr lang="en-US" dirty="0"/>
              <a:t>Important behavior change in Pacemaker package</a:t>
            </a:r>
          </a:p>
          <a:p>
            <a:pPr marL="342900" indent="-342900">
              <a:buFont typeface="Arial" panose="020B0604020202020204" pitchFamily="34" charset="0"/>
              <a:buChar char="•"/>
            </a:pPr>
            <a:r>
              <a:rPr lang="en-US" dirty="0"/>
              <a:t>Query Store notice for users of QS (CU2)</a:t>
            </a:r>
          </a:p>
          <a:p>
            <a:r>
              <a:rPr lang="en-US" dirty="0"/>
              <a:t> </a:t>
            </a:r>
            <a:r>
              <a:rPr lang="en-US" dirty="0">
                <a:hlinkClick r:id="rId2"/>
              </a:rPr>
              <a:t>More information</a:t>
            </a:r>
            <a:endParaRPr lang="en-US" dirty="0"/>
          </a:p>
          <a:p>
            <a:endParaRPr lang="en-US" dirty="0"/>
          </a:p>
          <a:p>
            <a:endParaRPr lang="en-US" dirty="0"/>
          </a:p>
          <a:p>
            <a:endParaRPr lang="en-US" dirty="0"/>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p:txBody>
      </p:sp>
      <p:sp>
        <p:nvSpPr>
          <p:cNvPr id="4" name="Title 2">
            <a:extLst>
              <a:ext uri="{FF2B5EF4-FFF2-40B4-BE49-F238E27FC236}">
                <a16:creationId xmlns:a16="http://schemas.microsoft.com/office/drawing/2014/main" id="{0A89F38C-10C5-0D4E-9EA5-5B03A53566B5}"/>
              </a:ext>
            </a:extLst>
          </p:cNvPr>
          <p:cNvSpPr>
            <a:spLocks noGrp="1"/>
          </p:cNvSpPr>
          <p:nvPr>
            <p:ph type="title"/>
          </p:nvPr>
        </p:nvSpPr>
        <p:spPr>
          <a:xfrm>
            <a:off x="621532" y="517633"/>
            <a:ext cx="10972800" cy="685800"/>
          </a:xfrm>
        </p:spPr>
        <p:txBody>
          <a:bodyPr/>
          <a:lstStyle/>
          <a:p>
            <a:r>
              <a:rPr lang="en-US" b="1" dirty="0"/>
              <a:t>Tech news</a:t>
            </a:r>
          </a:p>
        </p:txBody>
      </p:sp>
    </p:spTree>
    <p:extLst>
      <p:ext uri="{BB962C8B-B14F-4D97-AF65-F5344CB8AC3E}">
        <p14:creationId xmlns:p14="http://schemas.microsoft.com/office/powerpoint/2010/main" val="4224378538"/>
      </p:ext>
    </p:extLst>
  </p:cSld>
  <p:clrMapOvr>
    <a:masterClrMapping/>
  </p:clrMapOvr>
</p:sld>
</file>

<file path=ppt/theme/theme1.xml><?xml version="1.0" encoding="utf-8"?>
<a:theme xmlns:a="http://schemas.openxmlformats.org/drawingml/2006/main" name="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2.xml><?xml version="1.0" encoding="utf-8"?>
<a:theme xmlns:a="http://schemas.openxmlformats.org/drawingml/2006/main" name="PASS2017">
  <a:themeElements>
    <a:clrScheme name="PASS ">
      <a:dk1>
        <a:srgbClr val="000000"/>
      </a:dk1>
      <a:lt1>
        <a:srgbClr val="FFFFFF"/>
      </a:lt1>
      <a:dk2>
        <a:srgbClr val="F9413A"/>
      </a:dk2>
      <a:lt2>
        <a:srgbClr val="2CCCD3"/>
      </a:lt2>
      <a:accent1>
        <a:srgbClr val="6558B1"/>
      </a:accent1>
      <a:accent2>
        <a:srgbClr val="AF272F"/>
      </a:accent2>
      <a:accent3>
        <a:srgbClr val="2E008B"/>
      </a:accent3>
      <a:accent4>
        <a:srgbClr val="007377"/>
      </a:accent4>
      <a:accent5>
        <a:srgbClr val="00793E"/>
      </a:accent5>
      <a:accent6>
        <a:srgbClr val="F9413A"/>
      </a:accent6>
      <a:hlink>
        <a:srgbClr val="2CCCD3"/>
      </a:hlink>
      <a:folHlink>
        <a:srgbClr val="2CCCD3"/>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2017" id="{7F2EDAA7-1BE8-5541-984F-C8D2BFAB6540}" vid="{CF91991A-FA34-444D-B243-010559AC70E6}"/>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5.xml><?xml version="1.0" encoding="utf-8"?>
<a:theme xmlns:a="http://schemas.openxmlformats.org/drawingml/2006/main" name="PASS 2013_SpeakerTemplate_16x9">
  <a:themeElements>
    <a:clrScheme name="PASS Color Palette">
      <a:dk1>
        <a:srgbClr val="000000"/>
      </a:dk1>
      <a:lt1>
        <a:srgbClr val="AFAFAF"/>
      </a:lt1>
      <a:dk2>
        <a:srgbClr val="505050"/>
      </a:dk2>
      <a:lt2>
        <a:srgbClr val="FFFFFF"/>
      </a:lt2>
      <a:accent1>
        <a:srgbClr val="F0493E"/>
      </a:accent1>
      <a:accent2>
        <a:srgbClr val="B8232F"/>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_19_Corp_Template_v2" id="{EC32C984-C492-4481-A87D-33196479D9AB}" vid="{28D2686D-DFD9-40AF-8C5B-3671D82679FB}"/>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909</Words>
  <Application>Microsoft Macintosh PowerPoint</Application>
  <PresentationFormat>Widescreen</PresentationFormat>
  <Paragraphs>185</Paragraphs>
  <Slides>15</Slides>
  <Notes>3</Notes>
  <HiddenSlides>0</HiddenSlides>
  <MMClips>0</MMClips>
  <ScaleCrop>false</ScaleCrop>
  <HeadingPairs>
    <vt:vector size="6" baseType="variant">
      <vt:variant>
        <vt:lpstr>Fonts Used</vt:lpstr>
      </vt:variant>
      <vt:variant>
        <vt:i4>9</vt:i4>
      </vt:variant>
      <vt:variant>
        <vt:lpstr>Theme</vt:lpstr>
      </vt:variant>
      <vt:variant>
        <vt:i4>5</vt:i4>
      </vt:variant>
      <vt:variant>
        <vt:lpstr>Slide Titles</vt:lpstr>
      </vt:variant>
      <vt:variant>
        <vt:i4>15</vt:i4>
      </vt:variant>
    </vt:vector>
  </HeadingPairs>
  <TitlesOfParts>
    <vt:vector size="29" baseType="lpstr">
      <vt:lpstr>Arial</vt:lpstr>
      <vt:lpstr>Calibri</vt:lpstr>
      <vt:lpstr>Calibri Light</vt:lpstr>
      <vt:lpstr>Gotham Light</vt:lpstr>
      <vt:lpstr>Segoe</vt:lpstr>
      <vt:lpstr>Segoe UI</vt:lpstr>
      <vt:lpstr>Segoe UI Light</vt:lpstr>
      <vt:lpstr>Segoe UI Semibold</vt:lpstr>
      <vt:lpstr>Segoe UI Semilight</vt:lpstr>
      <vt:lpstr>PASS</vt:lpstr>
      <vt:lpstr>PASS2017</vt:lpstr>
      <vt:lpstr>Custom Design</vt:lpstr>
      <vt:lpstr>1_PASS</vt:lpstr>
      <vt:lpstr>PASS 2013_SpeakerTemplate_16x9</vt:lpstr>
      <vt:lpstr>PowerPoint Presentation</vt:lpstr>
      <vt:lpstr>PowerPoint Presentation</vt:lpstr>
      <vt:lpstr>PowerPoint Presentation</vt:lpstr>
      <vt:lpstr>PowerPoint Presentation</vt:lpstr>
      <vt:lpstr>24HOP: 20 Years of PASS –  Past Learnings and Future Visions  April 03 – 04, 2019</vt:lpstr>
      <vt:lpstr>Upcoming SQLSaturdays</vt:lpstr>
      <vt:lpstr>Join PASS to Grow Your Career</vt:lpstr>
      <vt:lpstr>Tech news</vt:lpstr>
      <vt:lpstr>Tech news</vt:lpstr>
      <vt:lpstr>PowerPoint Presentation</vt:lpstr>
      <vt:lpstr>Community news</vt:lpstr>
      <vt:lpstr>Call for speakers</vt:lpstr>
      <vt:lpstr>Sponsors</vt:lpstr>
      <vt:lpstr>Follow us</vt:lpstr>
      <vt:lpstr>Connect with PASS</vt:lpstr>
    </vt:vector>
  </TitlesOfParts>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Partnership Update</dc:title>
  <dc:creator>Sonya Waitman</dc:creator>
  <cp:lastModifiedBy>carlos Arturo Lopez</cp:lastModifiedBy>
  <cp:revision>679</cp:revision>
  <dcterms:created xsi:type="dcterms:W3CDTF">2017-01-09T02:44:56Z</dcterms:created>
  <dcterms:modified xsi:type="dcterms:W3CDTF">2019-03-27T16:31:39Z</dcterms:modified>
</cp:coreProperties>
</file>

<file path=docProps/thumbnail.jpeg>
</file>